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21"/>
  </p:notesMasterIdLst>
  <p:sldIdLst>
    <p:sldId id="306" r:id="rId2"/>
    <p:sldId id="305" r:id="rId3"/>
    <p:sldId id="297" r:id="rId4"/>
    <p:sldId id="314" r:id="rId5"/>
    <p:sldId id="312" r:id="rId6"/>
    <p:sldId id="278" r:id="rId7"/>
    <p:sldId id="279" r:id="rId8"/>
    <p:sldId id="298" r:id="rId9"/>
    <p:sldId id="299" r:id="rId10"/>
    <p:sldId id="300" r:id="rId11"/>
    <p:sldId id="273" r:id="rId12"/>
    <p:sldId id="316" r:id="rId13"/>
    <p:sldId id="322" r:id="rId14"/>
    <p:sldId id="318" r:id="rId15"/>
    <p:sldId id="307" r:id="rId16"/>
    <p:sldId id="308" r:id="rId17"/>
    <p:sldId id="309" r:id="rId18"/>
    <p:sldId id="310" r:id="rId19"/>
    <p:sldId id="311"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96405" autoAdjust="0"/>
  </p:normalViewPr>
  <p:slideViewPr>
    <p:cSldViewPr>
      <p:cViewPr>
        <p:scale>
          <a:sx n="59" d="100"/>
          <a:sy n="59" d="100"/>
        </p:scale>
        <p:origin x="1496" y="2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9C1E8F-2F59-4CC6-AB01-181E7EA1AC2D}" type="datetimeFigureOut">
              <a:rPr lang="en-US" smtClean="0"/>
              <a:t>6/13/2019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0EF2F1-4529-4DAB-8352-88D7B3A909DB}" type="slidenum">
              <a:rPr lang="en-US" smtClean="0"/>
              <a:t>‹#›</a:t>
            </a:fld>
            <a:endParaRPr lang="en-US"/>
          </a:p>
        </p:txBody>
      </p:sp>
    </p:spTree>
    <p:extLst>
      <p:ext uri="{BB962C8B-B14F-4D97-AF65-F5344CB8AC3E}">
        <p14:creationId xmlns:p14="http://schemas.microsoft.com/office/powerpoint/2010/main" val="4287512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0EF2F1-4529-4DAB-8352-88D7B3A909DB}" type="slidenum">
              <a:rPr lang="en-US" smtClean="0"/>
              <a:t>1</a:t>
            </a:fld>
            <a:endParaRPr lang="en-US"/>
          </a:p>
        </p:txBody>
      </p:sp>
    </p:spTree>
    <p:extLst>
      <p:ext uri="{BB962C8B-B14F-4D97-AF65-F5344CB8AC3E}">
        <p14:creationId xmlns:p14="http://schemas.microsoft.com/office/powerpoint/2010/main" val="105575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0EF2F1-4529-4DAB-8352-88D7B3A909DB}" type="slidenum">
              <a:rPr lang="en-US" smtClean="0"/>
              <a:t>15</a:t>
            </a:fld>
            <a:endParaRPr lang="en-US"/>
          </a:p>
        </p:txBody>
      </p:sp>
    </p:spTree>
    <p:extLst>
      <p:ext uri="{BB962C8B-B14F-4D97-AF65-F5344CB8AC3E}">
        <p14:creationId xmlns:p14="http://schemas.microsoft.com/office/powerpoint/2010/main" val="2073785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1AC6E5-4C15-F141-88AD-2434E2DDDDFA}" type="datetime1">
              <a:rPr lang="en-IN" smtClean="0"/>
              <a:t>13-06-2019</a:t>
            </a:fld>
            <a:endParaRPr lang="en-US"/>
          </a:p>
        </p:txBody>
      </p:sp>
      <p:sp>
        <p:nvSpPr>
          <p:cNvPr id="5" name="Footer Placeholder 4"/>
          <p:cNvSpPr>
            <a:spLocks noGrp="1"/>
          </p:cNvSpPr>
          <p:nvPr>
            <p:ph type="ftr" sz="quarter" idx="11"/>
          </p:nvPr>
        </p:nvSpPr>
        <p:spPr/>
        <p:txBody>
          <a:bodyPr/>
          <a:lstStyle/>
          <a:p>
            <a:r>
              <a:rPr lang="en-US"/>
              <a:t>Hand Gesture Recognition For Human Computer Interaction</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20B46DC-49FD-4C93-A4AB-6D5A9677AF6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7EE979-963D-F94F-8EED-380412DE9DF0}" type="datetime1">
              <a:rPr lang="en-IN" smtClean="0"/>
              <a:t>13-06-2019</a:t>
            </a:fld>
            <a:endParaRPr lang="en-US"/>
          </a:p>
        </p:txBody>
      </p:sp>
      <p:sp>
        <p:nvSpPr>
          <p:cNvPr id="5" name="Footer Placeholder 4"/>
          <p:cNvSpPr>
            <a:spLocks noGrp="1"/>
          </p:cNvSpPr>
          <p:nvPr>
            <p:ph type="ftr" sz="quarter" idx="11"/>
          </p:nvPr>
        </p:nvSpPr>
        <p:spPr/>
        <p:txBody>
          <a:bodyPr/>
          <a:lstStyle/>
          <a:p>
            <a:r>
              <a:rPr lang="en-US"/>
              <a:t>Hand Gesture Recognition For Human Computer Interaction</a:t>
            </a:r>
          </a:p>
        </p:txBody>
      </p:sp>
      <p:sp>
        <p:nvSpPr>
          <p:cNvPr id="6" name="Slide Number Placeholder 5"/>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34E680-4691-B447-BA66-9CDE400924D4}" type="datetime1">
              <a:rPr lang="en-IN" smtClean="0"/>
              <a:t>13-06-2019</a:t>
            </a:fld>
            <a:endParaRPr lang="en-US"/>
          </a:p>
        </p:txBody>
      </p:sp>
      <p:sp>
        <p:nvSpPr>
          <p:cNvPr id="5" name="Footer Placeholder 4"/>
          <p:cNvSpPr>
            <a:spLocks noGrp="1"/>
          </p:cNvSpPr>
          <p:nvPr>
            <p:ph type="ftr" sz="quarter" idx="11"/>
          </p:nvPr>
        </p:nvSpPr>
        <p:spPr/>
        <p:txBody>
          <a:bodyPr/>
          <a:lstStyle/>
          <a:p>
            <a:r>
              <a:rPr lang="en-US"/>
              <a:t>Hand Gesture Recognition For Human Computer Interaction</a:t>
            </a:r>
          </a:p>
        </p:txBody>
      </p:sp>
      <p:sp>
        <p:nvSpPr>
          <p:cNvPr id="6" name="Slide Number Placeholder 5"/>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A1FEE0-6010-A54C-806E-8D403DBBCC0B}" type="datetime1">
              <a:rPr lang="en-IN" smtClean="0"/>
              <a:t>13-06-2019</a:t>
            </a:fld>
            <a:endParaRPr lang="en-US"/>
          </a:p>
        </p:txBody>
      </p:sp>
      <p:sp>
        <p:nvSpPr>
          <p:cNvPr id="5" name="Footer Placeholder 4"/>
          <p:cNvSpPr>
            <a:spLocks noGrp="1"/>
          </p:cNvSpPr>
          <p:nvPr>
            <p:ph type="ftr" sz="quarter" idx="11"/>
          </p:nvPr>
        </p:nvSpPr>
        <p:spPr/>
        <p:txBody>
          <a:bodyPr/>
          <a:lstStyle/>
          <a:p>
            <a:r>
              <a:rPr lang="en-US"/>
              <a:t>Hand Gesture Recognition For Human Computer Interaction</a:t>
            </a:r>
          </a:p>
        </p:txBody>
      </p:sp>
      <p:sp>
        <p:nvSpPr>
          <p:cNvPr id="6" name="Slide Number Placeholder 5"/>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2E5F268D-0CDE-8241-AF1A-707FB0AF637C}" type="datetime1">
              <a:rPr lang="en-IN" smtClean="0"/>
              <a:t>13-06-2019</a:t>
            </a:fld>
            <a:endParaRPr lang="en-US"/>
          </a:p>
        </p:txBody>
      </p:sp>
      <p:sp>
        <p:nvSpPr>
          <p:cNvPr id="8" name="Slide Number Placeholder 7"/>
          <p:cNvSpPr>
            <a:spLocks noGrp="1"/>
          </p:cNvSpPr>
          <p:nvPr>
            <p:ph type="sldNum" sz="quarter" idx="11"/>
          </p:nvPr>
        </p:nvSpPr>
        <p:spPr/>
        <p:txBody>
          <a:bodyPr/>
          <a:lstStyle/>
          <a:p>
            <a:fld id="{720B46DC-49FD-4C93-A4AB-6D5A9677AF67}" type="slidenum">
              <a:rPr lang="en-US" smtClean="0"/>
              <a:t>‹#›</a:t>
            </a:fld>
            <a:endParaRPr lang="en-US"/>
          </a:p>
        </p:txBody>
      </p:sp>
      <p:sp>
        <p:nvSpPr>
          <p:cNvPr id="9" name="Footer Placeholder 8"/>
          <p:cNvSpPr>
            <a:spLocks noGrp="1"/>
          </p:cNvSpPr>
          <p:nvPr>
            <p:ph type="ftr" sz="quarter" idx="12"/>
          </p:nvPr>
        </p:nvSpPr>
        <p:spPr/>
        <p:txBody>
          <a:bodyPr/>
          <a:lstStyle/>
          <a:p>
            <a:r>
              <a:rPr lang="en-US"/>
              <a:t>Hand Gesture Recognition For Human Computer Interaction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859FF3-1316-E840-B1B1-BB1F2EEC0CC5}" type="datetime1">
              <a:rPr lang="en-IN" smtClean="0"/>
              <a:t>13-06-2019</a:t>
            </a:fld>
            <a:endParaRPr lang="en-US"/>
          </a:p>
        </p:txBody>
      </p:sp>
      <p:sp>
        <p:nvSpPr>
          <p:cNvPr id="6" name="Footer Placeholder 5"/>
          <p:cNvSpPr>
            <a:spLocks noGrp="1"/>
          </p:cNvSpPr>
          <p:nvPr>
            <p:ph type="ftr" sz="quarter" idx="11"/>
          </p:nvPr>
        </p:nvSpPr>
        <p:spPr/>
        <p:txBody>
          <a:bodyPr/>
          <a:lstStyle/>
          <a:p>
            <a:r>
              <a:rPr lang="en-US"/>
              <a:t>Hand Gesture Recognition For Human Computer Interaction</a:t>
            </a:r>
          </a:p>
        </p:txBody>
      </p:sp>
      <p:sp>
        <p:nvSpPr>
          <p:cNvPr id="7" name="Slide Number Placeholder 6"/>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8FEF1A-EB77-224D-AD12-F53DB2F30ACF}" type="datetime1">
              <a:rPr lang="en-IN" smtClean="0"/>
              <a:t>13-06-2019</a:t>
            </a:fld>
            <a:endParaRPr lang="en-US"/>
          </a:p>
        </p:txBody>
      </p:sp>
      <p:sp>
        <p:nvSpPr>
          <p:cNvPr id="8" name="Footer Placeholder 7"/>
          <p:cNvSpPr>
            <a:spLocks noGrp="1"/>
          </p:cNvSpPr>
          <p:nvPr>
            <p:ph type="ftr" sz="quarter" idx="11"/>
          </p:nvPr>
        </p:nvSpPr>
        <p:spPr/>
        <p:txBody>
          <a:bodyPr/>
          <a:lstStyle/>
          <a:p>
            <a:r>
              <a:rPr lang="en-US"/>
              <a:t>Hand Gesture Recognition For Human Computer Interaction</a:t>
            </a:r>
          </a:p>
        </p:txBody>
      </p:sp>
      <p:sp>
        <p:nvSpPr>
          <p:cNvPr id="9" name="Slide Number Placeholder 8"/>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2328FC-CFC8-5440-9B77-B819134A31D2}" type="datetime1">
              <a:rPr lang="en-IN" smtClean="0"/>
              <a:t>13-06-2019</a:t>
            </a:fld>
            <a:endParaRPr lang="en-US"/>
          </a:p>
        </p:txBody>
      </p:sp>
      <p:sp>
        <p:nvSpPr>
          <p:cNvPr id="4" name="Footer Placeholder 3"/>
          <p:cNvSpPr>
            <a:spLocks noGrp="1"/>
          </p:cNvSpPr>
          <p:nvPr>
            <p:ph type="ftr" sz="quarter" idx="11"/>
          </p:nvPr>
        </p:nvSpPr>
        <p:spPr/>
        <p:txBody>
          <a:bodyPr/>
          <a:lstStyle/>
          <a:p>
            <a:r>
              <a:rPr lang="en-US"/>
              <a:t>Hand Gesture Recognition For Human Computer Interaction</a:t>
            </a:r>
          </a:p>
        </p:txBody>
      </p:sp>
      <p:sp>
        <p:nvSpPr>
          <p:cNvPr id="5" name="Slide Number Placeholder 4"/>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86C271-438B-7D41-8371-3E654496E882}" type="datetime1">
              <a:rPr lang="en-IN" smtClean="0"/>
              <a:t>13-06-2019</a:t>
            </a:fld>
            <a:endParaRPr lang="en-US"/>
          </a:p>
        </p:txBody>
      </p:sp>
      <p:sp>
        <p:nvSpPr>
          <p:cNvPr id="3" name="Footer Placeholder 2"/>
          <p:cNvSpPr>
            <a:spLocks noGrp="1"/>
          </p:cNvSpPr>
          <p:nvPr>
            <p:ph type="ftr" sz="quarter" idx="11"/>
          </p:nvPr>
        </p:nvSpPr>
        <p:spPr/>
        <p:txBody>
          <a:bodyPr/>
          <a:lstStyle/>
          <a:p>
            <a:r>
              <a:rPr lang="en-US"/>
              <a:t>Hand Gesture Recognition For Human Computer Interaction</a:t>
            </a:r>
          </a:p>
        </p:txBody>
      </p:sp>
      <p:sp>
        <p:nvSpPr>
          <p:cNvPr id="4" name="Slide Number Placeholder 3"/>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92ADED-06F1-D540-A6FD-CD06751AF1E4}" type="datetime1">
              <a:rPr lang="en-IN" smtClean="0"/>
              <a:t>13-06-2019</a:t>
            </a:fld>
            <a:endParaRPr lang="en-US"/>
          </a:p>
        </p:txBody>
      </p:sp>
      <p:sp>
        <p:nvSpPr>
          <p:cNvPr id="6" name="Footer Placeholder 5"/>
          <p:cNvSpPr>
            <a:spLocks noGrp="1"/>
          </p:cNvSpPr>
          <p:nvPr>
            <p:ph type="ftr" sz="quarter" idx="11"/>
          </p:nvPr>
        </p:nvSpPr>
        <p:spPr/>
        <p:txBody>
          <a:bodyPr/>
          <a:lstStyle/>
          <a:p>
            <a:r>
              <a:rPr lang="en-US"/>
              <a:t>Hand Gesture Recognition For Human Computer Interaction</a:t>
            </a:r>
          </a:p>
        </p:txBody>
      </p:sp>
      <p:sp>
        <p:nvSpPr>
          <p:cNvPr id="7" name="Slide Number Placeholder 6"/>
          <p:cNvSpPr>
            <a:spLocks noGrp="1"/>
          </p:cNvSpPr>
          <p:nvPr>
            <p:ph type="sldNum" sz="quarter" idx="12"/>
          </p:nvPr>
        </p:nvSpPr>
        <p:spPr/>
        <p:txBody>
          <a:bodyPr/>
          <a:lstStyle/>
          <a:p>
            <a:fld id="{720B46DC-49FD-4C93-A4AB-6D5A9677AF67}"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11A158-8159-EF49-84EF-2C1D6527D74B}" type="datetime1">
              <a:rPr lang="en-IN" smtClean="0"/>
              <a:t>13-06-2019</a:t>
            </a:fld>
            <a:endParaRPr lang="en-US"/>
          </a:p>
        </p:txBody>
      </p:sp>
      <p:sp>
        <p:nvSpPr>
          <p:cNvPr id="6" name="Footer Placeholder 5"/>
          <p:cNvSpPr>
            <a:spLocks noGrp="1"/>
          </p:cNvSpPr>
          <p:nvPr>
            <p:ph type="ftr" sz="quarter" idx="11"/>
          </p:nvPr>
        </p:nvSpPr>
        <p:spPr/>
        <p:txBody>
          <a:bodyPr/>
          <a:lstStyle/>
          <a:p>
            <a:r>
              <a:rPr lang="en-US"/>
              <a:t>Hand Gesture Recognition For Human Computer Interaction</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720B46DC-49FD-4C93-A4AB-6D5A9677AF67}"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3E2900EF-A660-BF4A-AA35-F3E0273037F0}" type="datetime1">
              <a:rPr lang="en-IN" smtClean="0"/>
              <a:t>13-06-2019</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Hand Gesture Recognition For Human Computer Interaction</a:t>
            </a:r>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720B46DC-49FD-4C93-A4AB-6D5A9677AF67}"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nvGraphicFramePr>
        <p:xfrm>
          <a:off x="381000" y="457200"/>
          <a:ext cx="8458200" cy="1295400"/>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20000"/>
                    </a:ext>
                  </a:extLst>
                </a:gridCol>
                <a:gridCol w="6891867">
                  <a:extLst>
                    <a:ext uri="{9D8B030D-6E8A-4147-A177-3AD203B41FA5}">
                      <a16:colId xmlns:a16="http://schemas.microsoft.com/office/drawing/2014/main" val="20001"/>
                    </a:ext>
                  </a:extLst>
                </a:gridCol>
              </a:tblGrid>
              <a:tr h="1295400">
                <a:tc>
                  <a:txBody>
                    <a:bodyPr/>
                    <a:lstStyle/>
                    <a:p>
                      <a:endParaRPr lang="en-IN" dirty="0">
                        <a:solidFill>
                          <a:schemeClr val="tx1"/>
                        </a:solidFill>
                      </a:endParaRPr>
                    </a:p>
                  </a:txBody>
                  <a:tcPr>
                    <a:noFill/>
                  </a:tcPr>
                </a:tc>
                <a:tc>
                  <a:txBody>
                    <a:bodyPr/>
                    <a:lstStyle/>
                    <a:p>
                      <a:pPr algn="ctr"/>
                      <a:r>
                        <a:rPr lang="en-US" sz="1800" b="1" kern="1200" dirty="0">
                          <a:solidFill>
                            <a:schemeClr val="tx1"/>
                          </a:solidFill>
                          <a:effectLst/>
                          <a:latin typeface="+mn-lt"/>
                          <a:ea typeface="+mn-ea"/>
                          <a:cs typeface="+mn-cs"/>
                        </a:rPr>
                        <a:t>BMS INSTITUTE OF TECHNOLOGY &amp; MANAGEMENT, YELAHANKA, BANGALORE.</a:t>
                      </a:r>
                      <a:endParaRPr lang="en-IN" sz="1800" b="1" kern="1200" dirty="0">
                        <a:solidFill>
                          <a:schemeClr val="tx1"/>
                        </a:solidFill>
                        <a:effectLst/>
                        <a:latin typeface="+mn-lt"/>
                        <a:ea typeface="+mn-ea"/>
                        <a:cs typeface="+mn-cs"/>
                      </a:endParaRPr>
                    </a:p>
                    <a:p>
                      <a:pPr algn="ctr"/>
                      <a:r>
                        <a:rPr lang="en-US" sz="1800" b="1" kern="1200" dirty="0">
                          <a:solidFill>
                            <a:schemeClr val="tx1"/>
                          </a:solidFill>
                          <a:effectLst/>
                          <a:latin typeface="+mn-lt"/>
                          <a:ea typeface="+mn-ea"/>
                          <a:cs typeface="+mn-cs"/>
                        </a:rPr>
                        <a:t>Department of Computer Science &amp; Engineering</a:t>
                      </a:r>
                      <a:endParaRPr lang="en-IN" sz="1800" b="1" kern="1200" dirty="0">
                        <a:solidFill>
                          <a:schemeClr val="tx1"/>
                        </a:solidFill>
                        <a:effectLst/>
                        <a:latin typeface="+mn-lt"/>
                        <a:ea typeface="+mn-ea"/>
                        <a:cs typeface="+mn-cs"/>
                      </a:endParaRPr>
                    </a:p>
                    <a:p>
                      <a:endParaRPr lang="en-IN" dirty="0">
                        <a:solidFill>
                          <a:schemeClr val="tx1"/>
                        </a:solidFill>
                      </a:endParaRPr>
                    </a:p>
                  </a:txBody>
                  <a:tcPr>
                    <a:noFill/>
                  </a:tcPr>
                </a:tc>
                <a:extLst>
                  <a:ext uri="{0D108BD9-81ED-4DB2-BD59-A6C34878D82A}">
                    <a16:rowId xmlns:a16="http://schemas.microsoft.com/office/drawing/2014/main" val="10000"/>
                  </a:ext>
                </a:extLst>
              </a:tr>
            </a:tbl>
          </a:graphicData>
        </a:graphic>
      </p:graphicFrame>
      <p:sp>
        <p:nvSpPr>
          <p:cNvPr id="10" name="Subtitle 2"/>
          <p:cNvSpPr>
            <a:spLocks noGrp="1"/>
          </p:cNvSpPr>
          <p:nvPr>
            <p:ph type="subTitle" idx="1"/>
          </p:nvPr>
        </p:nvSpPr>
        <p:spPr>
          <a:xfrm>
            <a:off x="990600" y="1905000"/>
            <a:ext cx="7315200" cy="4876800"/>
          </a:xfrm>
        </p:spPr>
        <p:txBody>
          <a:bodyPr>
            <a:normAutofit fontScale="25000" lnSpcReduction="20000"/>
          </a:bodyPr>
          <a:lstStyle/>
          <a:p>
            <a:pPr algn="ctr"/>
            <a:r>
              <a:rPr lang="en-US" sz="10400" dirty="0"/>
              <a:t>HAND GESTURE RECOGNITION FOR HUMAN COMPUTER INTERACTION (HCI)</a:t>
            </a:r>
          </a:p>
          <a:p>
            <a:pPr algn="ctr"/>
            <a:endParaRPr lang="en-US" sz="2800" dirty="0"/>
          </a:p>
          <a:p>
            <a:pPr algn="ctr"/>
            <a:endParaRPr lang="en-US" sz="4600" b="1" dirty="0"/>
          </a:p>
          <a:p>
            <a:pPr algn="ctr"/>
            <a:endParaRPr lang="en-US" sz="5600" b="1" dirty="0"/>
          </a:p>
          <a:p>
            <a:pPr algn="ctr"/>
            <a:r>
              <a:rPr lang="en-US" sz="5600" b="1" dirty="0"/>
              <a:t>ABHISHEK B </a:t>
            </a:r>
            <a:r>
              <a:rPr lang="mr-IN" sz="5600" b="1" dirty="0"/>
              <a:t>–</a:t>
            </a:r>
            <a:r>
              <a:rPr lang="en-US" sz="5600" b="1" dirty="0"/>
              <a:t> 1BY15CS005</a:t>
            </a:r>
          </a:p>
          <a:p>
            <a:pPr algn="ctr"/>
            <a:r>
              <a:rPr lang="en-US" sz="5600" b="1" dirty="0" err="1"/>
              <a:t>Kanya</a:t>
            </a:r>
            <a:r>
              <a:rPr lang="en-US" sz="5600" b="1" dirty="0"/>
              <a:t> </a:t>
            </a:r>
            <a:r>
              <a:rPr lang="en-US" sz="5600" b="1" dirty="0" err="1"/>
              <a:t>krishi</a:t>
            </a:r>
            <a:r>
              <a:rPr lang="en-US" sz="5600" b="1" dirty="0"/>
              <a:t> - 1BY15CS035</a:t>
            </a:r>
          </a:p>
          <a:p>
            <a:pPr algn="ctr"/>
            <a:r>
              <a:rPr lang="en-US" sz="5600" b="1" dirty="0"/>
              <a:t>MEGHANA M - 1BY15CS049</a:t>
            </a:r>
          </a:p>
          <a:p>
            <a:pPr algn="ctr"/>
            <a:r>
              <a:rPr lang="en-US" sz="5600" b="1" dirty="0"/>
              <a:t>MOHAMMED DAANIYAAL - 1BY15CS051</a:t>
            </a:r>
          </a:p>
          <a:p>
            <a:pPr algn="ctr"/>
            <a:endParaRPr lang="en-US" sz="5600" b="1" dirty="0"/>
          </a:p>
          <a:p>
            <a:pPr algn="ctr"/>
            <a:endParaRPr lang="en-US" sz="5600" b="1" dirty="0"/>
          </a:p>
          <a:p>
            <a:pPr algn="ctr"/>
            <a:r>
              <a:rPr lang="en-US" sz="5600" dirty="0"/>
              <a:t>Under the guidance of:</a:t>
            </a:r>
          </a:p>
          <a:p>
            <a:pPr algn="ctr"/>
            <a:r>
              <a:rPr lang="en-US" sz="5600" dirty="0"/>
              <a:t>DR.ANUPAMA HS</a:t>
            </a:r>
          </a:p>
          <a:p>
            <a:pPr algn="ctr"/>
            <a:r>
              <a:rPr lang="en-US" sz="5600" dirty="0"/>
              <a:t>ASSOCIATE PROFESSOR, CSE</a:t>
            </a:r>
          </a:p>
          <a:p>
            <a:pPr algn="ctr"/>
            <a:r>
              <a:rPr lang="en-US" sz="5600" dirty="0"/>
              <a:t>BMSIT&amp;M</a:t>
            </a:r>
          </a:p>
          <a:p>
            <a:pPr algn="ctr"/>
            <a:endParaRPr lang="en-US" dirty="0"/>
          </a:p>
        </p:txBody>
      </p:sp>
      <p:pic>
        <p:nvPicPr>
          <p:cNvPr id="11" name="Picture 10"/>
          <p:cNvPicPr/>
          <p:nvPr/>
        </p:nvPicPr>
        <p:blipFill>
          <a:blip r:embed="rId3" cstate="print">
            <a:extLst>
              <a:ext uri="{28A0092B-C50C-407E-A947-70E740481C1C}">
                <a14:useLocalDpi xmlns:a14="http://schemas.microsoft.com/office/drawing/2010/main" val="0"/>
              </a:ext>
            </a:extLst>
          </a:blip>
          <a:stretch>
            <a:fillRect/>
          </a:stretch>
        </p:blipFill>
        <p:spPr>
          <a:xfrm>
            <a:off x="299085" y="374261"/>
            <a:ext cx="1453515" cy="1302139"/>
          </a:xfrm>
          <a:prstGeom prst="rect">
            <a:avLst/>
          </a:prstGeom>
        </p:spPr>
      </p:pic>
    </p:spTree>
    <p:extLst>
      <p:ext uri="{BB962C8B-B14F-4D97-AF65-F5344CB8AC3E}">
        <p14:creationId xmlns:p14="http://schemas.microsoft.com/office/powerpoint/2010/main" val="1916274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D002EB-9C64-4417-BB59-D979BC6F8EF6}"/>
              </a:ext>
            </a:extLst>
          </p:cNvPr>
          <p:cNvSpPr>
            <a:spLocks noGrp="1"/>
          </p:cNvSpPr>
          <p:nvPr>
            <p:ph type="ftr" sz="quarter" idx="11"/>
          </p:nvPr>
        </p:nvSpPr>
        <p:spPr/>
        <p:txBody>
          <a:bodyPr/>
          <a:lstStyle/>
          <a:p>
            <a:r>
              <a:rPr lang="en-US"/>
              <a:t>Hand Gesture Recognition For Human Computer Interaction</a:t>
            </a:r>
          </a:p>
        </p:txBody>
      </p:sp>
      <p:sp>
        <p:nvSpPr>
          <p:cNvPr id="3" name="Slide Number Placeholder 2">
            <a:extLst>
              <a:ext uri="{FF2B5EF4-FFF2-40B4-BE49-F238E27FC236}">
                <a16:creationId xmlns:a16="http://schemas.microsoft.com/office/drawing/2014/main" id="{67D91A14-1C38-4493-82CF-5D86817D197C}"/>
              </a:ext>
            </a:extLst>
          </p:cNvPr>
          <p:cNvSpPr>
            <a:spLocks noGrp="1"/>
          </p:cNvSpPr>
          <p:nvPr>
            <p:ph type="sldNum" sz="quarter" idx="12"/>
          </p:nvPr>
        </p:nvSpPr>
        <p:spPr>
          <a:xfrm>
            <a:off x="8486139" y="6269672"/>
            <a:ext cx="1315721" cy="365125"/>
          </a:xfrm>
        </p:spPr>
        <p:txBody>
          <a:bodyPr/>
          <a:lstStyle/>
          <a:p>
            <a:fld id="{720B46DC-49FD-4C93-A4AB-6D5A9677AF67}" type="slidenum">
              <a:rPr lang="en-US" smtClean="0"/>
              <a:t>10</a:t>
            </a:fld>
            <a:endParaRPr lang="en-US" dirty="0"/>
          </a:p>
        </p:txBody>
      </p:sp>
      <p:sp>
        <p:nvSpPr>
          <p:cNvPr id="4" name="TextBox 3">
            <a:extLst>
              <a:ext uri="{FF2B5EF4-FFF2-40B4-BE49-F238E27FC236}">
                <a16:creationId xmlns:a16="http://schemas.microsoft.com/office/drawing/2014/main" id="{81AFD126-93CD-4CAC-8BA9-5C2A9448236F}"/>
              </a:ext>
            </a:extLst>
          </p:cNvPr>
          <p:cNvSpPr txBox="1"/>
          <p:nvPr/>
        </p:nvSpPr>
        <p:spPr>
          <a:xfrm>
            <a:off x="1447800" y="413963"/>
            <a:ext cx="2819400" cy="353943"/>
          </a:xfrm>
          <a:prstGeom prst="rect">
            <a:avLst/>
          </a:prstGeom>
          <a:noFill/>
        </p:spPr>
        <p:txBody>
          <a:bodyPr wrap="square" rtlCol="0">
            <a:spAutoFit/>
          </a:bodyPr>
          <a:lstStyle/>
          <a:p>
            <a:r>
              <a:rPr lang="en-IN" sz="1700" b="1" dirty="0">
                <a:latin typeface="Times New Roman" panose="02020603050405020304" pitchFamily="18" charset="0"/>
                <a:cs typeface="Times New Roman" panose="02020603050405020304" pitchFamily="18" charset="0"/>
              </a:rPr>
              <a:t>3. Sequence Diagram</a:t>
            </a:r>
          </a:p>
        </p:txBody>
      </p:sp>
      <p:pic>
        <p:nvPicPr>
          <p:cNvPr id="6" name="Picture 5">
            <a:extLst>
              <a:ext uri="{FF2B5EF4-FFF2-40B4-BE49-F238E27FC236}">
                <a16:creationId xmlns:a16="http://schemas.microsoft.com/office/drawing/2014/main" id="{192B5EC8-1A53-4DC2-8659-939EFE59C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487" y="1143000"/>
            <a:ext cx="7737613" cy="5212701"/>
          </a:xfrm>
          <a:prstGeom prst="rect">
            <a:avLst/>
          </a:prstGeom>
        </p:spPr>
      </p:pic>
      <p:pic>
        <p:nvPicPr>
          <p:cNvPr id="8" name="Picture 7">
            <a:extLst>
              <a:ext uri="{FF2B5EF4-FFF2-40B4-BE49-F238E27FC236}">
                <a16:creationId xmlns:a16="http://schemas.microsoft.com/office/drawing/2014/main" id="{195012CE-CA44-4817-B9E7-F922DBF95DB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5774" y="60336"/>
            <a:ext cx="1073426" cy="777864"/>
          </a:xfrm>
          <a:prstGeom prst="rect">
            <a:avLst/>
          </a:prstGeom>
        </p:spPr>
      </p:pic>
    </p:spTree>
    <p:extLst>
      <p:ext uri="{BB962C8B-B14F-4D97-AF65-F5344CB8AC3E}">
        <p14:creationId xmlns:p14="http://schemas.microsoft.com/office/powerpoint/2010/main" val="2406387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28600" y="6574155"/>
            <a:ext cx="8497956" cy="283845"/>
          </a:xfrm>
        </p:spPr>
        <p:txBody>
          <a:bodyPr/>
          <a:lstStyle/>
          <a:p>
            <a:r>
              <a:rPr lang="en-US" dirty="0"/>
              <a:t>Hand Gesture Recognition For Human Computer Interaction</a:t>
            </a:r>
          </a:p>
        </p:txBody>
      </p:sp>
      <p:sp>
        <p:nvSpPr>
          <p:cNvPr id="5" name="Slide Number Placeholder 4"/>
          <p:cNvSpPr>
            <a:spLocks noGrp="1"/>
          </p:cNvSpPr>
          <p:nvPr>
            <p:ph type="sldNum" sz="quarter" idx="12"/>
          </p:nvPr>
        </p:nvSpPr>
        <p:spPr>
          <a:xfrm>
            <a:off x="8486139" y="6492875"/>
            <a:ext cx="1315721" cy="365125"/>
          </a:xfrm>
        </p:spPr>
        <p:txBody>
          <a:bodyPr/>
          <a:lstStyle/>
          <a:p>
            <a:fld id="{720B46DC-49FD-4C93-A4AB-6D5A9677AF67}" type="slidenum">
              <a:rPr lang="en-US" smtClean="0"/>
              <a:t>11</a:t>
            </a:fld>
            <a:endParaRPr lang="en-US" dirty="0"/>
          </a:p>
        </p:txBody>
      </p:sp>
      <p:sp>
        <p:nvSpPr>
          <p:cNvPr id="7" name="Title 7">
            <a:extLst>
              <a:ext uri="{FF2B5EF4-FFF2-40B4-BE49-F238E27FC236}">
                <a16:creationId xmlns:a16="http://schemas.microsoft.com/office/drawing/2014/main" id="{FA776C9C-315A-4C3C-ADEE-E65F98181DCB}"/>
              </a:ext>
            </a:extLst>
          </p:cNvPr>
          <p:cNvSpPr>
            <a:spLocks noGrp="1"/>
          </p:cNvSpPr>
          <p:nvPr>
            <p:ph type="title"/>
          </p:nvPr>
        </p:nvSpPr>
        <p:spPr>
          <a:xfrm>
            <a:off x="1752600" y="-81887"/>
            <a:ext cx="6477000" cy="685482"/>
          </a:xfrm>
        </p:spPr>
        <p:txBody>
          <a:bodyPr>
            <a:normAutofit/>
          </a:bodyPr>
          <a:lstStyle/>
          <a:p>
            <a:r>
              <a:rPr lang="en-US" sz="2800" dirty="0"/>
              <a:t>     IMPLEMENTATION</a:t>
            </a:r>
          </a:p>
        </p:txBody>
      </p:sp>
      <p:graphicFrame>
        <p:nvGraphicFramePr>
          <p:cNvPr id="2" name="Table 1"/>
          <p:cNvGraphicFramePr>
            <a:graphicFrameLocks noGrp="1"/>
          </p:cNvGraphicFramePr>
          <p:nvPr>
            <p:extLst>
              <p:ext uri="{D42A27DB-BD31-4B8C-83A1-F6EECF244321}">
                <p14:modId xmlns:p14="http://schemas.microsoft.com/office/powerpoint/2010/main" val="3179224021"/>
              </p:ext>
            </p:extLst>
          </p:nvPr>
        </p:nvGraphicFramePr>
        <p:xfrm>
          <a:off x="228600" y="609600"/>
          <a:ext cx="8594035" cy="3429162"/>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gridCol w="7451035">
                  <a:extLst>
                    <a:ext uri="{9D8B030D-6E8A-4147-A177-3AD203B41FA5}">
                      <a16:colId xmlns:a16="http://schemas.microsoft.com/office/drawing/2014/main" val="20001"/>
                    </a:ext>
                  </a:extLst>
                </a:gridCol>
              </a:tblGrid>
              <a:tr h="315236">
                <a:tc gridSpan="2">
                  <a:txBody>
                    <a:bodyPr/>
                    <a:lstStyle/>
                    <a:p>
                      <a:pPr algn="ctr"/>
                      <a:r>
                        <a:rPr lang="en-IN" dirty="0">
                          <a:solidFill>
                            <a:schemeClr val="tx1"/>
                          </a:solidFill>
                        </a:rPr>
                        <a:t>TOOLS USED</a:t>
                      </a:r>
                    </a:p>
                  </a:txBody>
                  <a:tcPr anchor="c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hMerge="1">
                  <a:txBody>
                    <a:bodyPr/>
                    <a:lstStyle/>
                    <a:p>
                      <a:endParaRPr lang="en-IN" dirty="0"/>
                    </a:p>
                  </a:txBody>
                  <a:tcPr anchor="ctr"/>
                </a:tc>
                <a:extLst>
                  <a:ext uri="{0D108BD9-81ED-4DB2-BD59-A6C34878D82A}">
                    <a16:rowId xmlns:a16="http://schemas.microsoft.com/office/drawing/2014/main" val="10000"/>
                  </a:ext>
                </a:extLst>
              </a:tr>
              <a:tr h="1010482">
                <a:tc>
                  <a:txBody>
                    <a:bodyPr/>
                    <a:lstStyle/>
                    <a:p>
                      <a:r>
                        <a:rPr lang="en-IN" sz="1400" b="1" dirty="0" err="1">
                          <a:latin typeface="Times New Roman" panose="02020603050405020304" pitchFamily="18" charset="0"/>
                          <a:cs typeface="Times New Roman" panose="02020603050405020304" pitchFamily="18" charset="0"/>
                        </a:rPr>
                        <a:t>OpenCV</a:t>
                      </a:r>
                      <a:endParaRPr lang="en-IN" sz="1400" dirty="0"/>
                    </a:p>
                  </a:txBody>
                  <a:tcPr/>
                </a:tc>
                <a:tc>
                  <a:txBody>
                    <a:bodyPr/>
                    <a:lstStyle/>
                    <a:p>
                      <a:pPr marL="285750" marR="0" indent="-2857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IN" sz="1400" dirty="0">
                          <a:latin typeface="Times New Roman" panose="02020603050405020304" pitchFamily="18" charset="0"/>
                          <a:cs typeface="Times New Roman" panose="02020603050405020304" pitchFamily="18" charset="0"/>
                        </a:rPr>
                        <a:t>It</a:t>
                      </a:r>
                      <a:r>
                        <a:rPr lang="en-IN" sz="1400" baseline="0" dirty="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is an open source computer vision and machine learning software library. </a:t>
                      </a:r>
                    </a:p>
                    <a:p>
                      <a:pPr marL="285750" marR="0" indent="-2857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IN" sz="1400" dirty="0">
                          <a:latin typeface="Times New Roman" panose="02020603050405020304" pitchFamily="18" charset="0"/>
                          <a:cs typeface="Times New Roman" panose="02020603050405020304" pitchFamily="18" charset="0"/>
                        </a:rPr>
                        <a:t>We can develop real-time computer vision applications using</a:t>
                      </a:r>
                      <a:r>
                        <a:rPr lang="en-IN" sz="1400" baseline="0" dirty="0">
                          <a:latin typeface="Times New Roman" panose="02020603050405020304" pitchFamily="18" charset="0"/>
                          <a:cs typeface="Times New Roman" panose="02020603050405020304" pitchFamily="18" charset="0"/>
                        </a:rPr>
                        <a:t> this</a:t>
                      </a:r>
                      <a:r>
                        <a:rPr lang="en-IN" sz="1400" dirty="0">
                          <a:latin typeface="Times New Roman" panose="02020603050405020304" pitchFamily="18" charset="0"/>
                          <a:cs typeface="Times New Roman" panose="02020603050405020304" pitchFamily="18" charset="0"/>
                        </a:rPr>
                        <a:t>.</a:t>
                      </a:r>
                    </a:p>
                    <a:p>
                      <a:pPr marL="285750" marR="0" indent="-2857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IN" sz="1400" dirty="0">
                          <a:latin typeface="Times New Roman" panose="02020603050405020304" pitchFamily="18" charset="0"/>
                          <a:cs typeface="Times New Roman" panose="02020603050405020304" pitchFamily="18" charset="0"/>
                        </a:rPr>
                        <a:t> It mainly focuses on image processing, video capture and analysis including features like face detection and object detection</a:t>
                      </a:r>
                      <a:r>
                        <a:rPr lang="en-IN" sz="1400" dirty="0">
                          <a:latin typeface="+mn-lt"/>
                          <a:cs typeface="+mn-cs"/>
                        </a:rPr>
                        <a:t>.</a:t>
                      </a:r>
                      <a:endParaRPr lang="en-IN" sz="1400" dirty="0"/>
                    </a:p>
                  </a:txBody>
                  <a:tcPr/>
                </a:tc>
                <a:extLst>
                  <a:ext uri="{0D108BD9-81ED-4DB2-BD59-A6C34878D82A}">
                    <a16:rowId xmlns:a16="http://schemas.microsoft.com/office/drawing/2014/main" val="10001"/>
                  </a:ext>
                </a:extLst>
              </a:tr>
              <a:tr h="7772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dirty="0" err="1">
                          <a:latin typeface="Times New Roman" panose="02020603050405020304" pitchFamily="18" charset="0"/>
                          <a:cs typeface="Times New Roman" panose="02020603050405020304" pitchFamily="18" charset="0"/>
                        </a:rPr>
                        <a:t>NumPy</a:t>
                      </a:r>
                      <a:endParaRPr lang="en-IN" sz="1400"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IN" sz="1400" dirty="0">
                          <a:latin typeface="Times New Roman" panose="02020603050405020304" pitchFamily="18" charset="0"/>
                          <a:cs typeface="Times New Roman" panose="02020603050405020304" pitchFamily="18" charset="0"/>
                        </a:rPr>
                        <a:t>It is the fundamental package for scientific computing in Python.</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IN" sz="1400" dirty="0">
                          <a:latin typeface="Times New Roman" panose="02020603050405020304" pitchFamily="18" charset="0"/>
                          <a:cs typeface="Times New Roman" panose="02020603050405020304" pitchFamily="18" charset="0"/>
                        </a:rPr>
                        <a:t> It provides routines for fast operations on arrays, including mathematical, </a:t>
                      </a:r>
                      <a:r>
                        <a:rPr lang="en-IN" sz="1400" dirty="0" err="1">
                          <a:latin typeface="Times New Roman" panose="02020603050405020304" pitchFamily="18" charset="0"/>
                          <a:cs typeface="Times New Roman" panose="02020603050405020304" pitchFamily="18" charset="0"/>
                        </a:rPr>
                        <a:t>logical,discrete</a:t>
                      </a:r>
                      <a:r>
                        <a:rPr lang="en-IN" sz="1400" dirty="0">
                          <a:latin typeface="Times New Roman" panose="02020603050405020304" pitchFamily="18" charset="0"/>
                          <a:cs typeface="Times New Roman" panose="02020603050405020304" pitchFamily="18" charset="0"/>
                        </a:rPr>
                        <a:t> Fourier transforms, basic linear algebra</a:t>
                      </a:r>
                      <a:r>
                        <a:rPr lang="en-IN" sz="1400" baseline="0" dirty="0">
                          <a:latin typeface="Times New Roman" panose="02020603050405020304" pitchFamily="18" charset="0"/>
                          <a:cs typeface="Times New Roman" panose="02020603050405020304" pitchFamily="18" charset="0"/>
                        </a:rPr>
                        <a:t> and more.</a:t>
                      </a:r>
                      <a:endParaRPr lang="en-IN" sz="1400" dirty="0"/>
                    </a:p>
                  </a:txBody>
                  <a:tcPr/>
                </a:tc>
                <a:extLst>
                  <a:ext uri="{0D108BD9-81ED-4DB2-BD59-A6C34878D82A}">
                    <a16:rowId xmlns:a16="http://schemas.microsoft.com/office/drawing/2014/main" val="10002"/>
                  </a:ext>
                </a:extLst>
              </a:tr>
              <a:tr h="665864">
                <a:tc>
                  <a:txBody>
                    <a:bodyPr/>
                    <a:lstStyle/>
                    <a:p>
                      <a:r>
                        <a:rPr lang="en-IN" sz="1400" b="1" dirty="0">
                          <a:latin typeface="Times New Roman" panose="02020603050405020304" pitchFamily="18" charset="0"/>
                          <a:cs typeface="Times New Roman" panose="02020603050405020304" pitchFamily="18" charset="0"/>
                        </a:rPr>
                        <a:t>Tensor Flow</a:t>
                      </a:r>
                      <a:endParaRPr lang="en-IN" sz="1400"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IN" sz="1400" dirty="0">
                          <a:latin typeface="Times New Roman" panose="02020603050405020304" pitchFamily="18" charset="0"/>
                          <a:cs typeface="Times New Roman" panose="02020603050405020304" pitchFamily="18" charset="0"/>
                        </a:rPr>
                        <a:t>It is an open-source software library for dataflow and differentiable programming.</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IN" sz="1400" dirty="0">
                          <a:latin typeface="Times New Roman" panose="02020603050405020304" pitchFamily="18" charset="0"/>
                          <a:cs typeface="Times New Roman" panose="02020603050405020304" pitchFamily="18" charset="0"/>
                        </a:rPr>
                        <a:t> It is a symbolic math library, and is also used for machine learning applications such as neural networks.</a:t>
                      </a:r>
                    </a:p>
                  </a:txBody>
                  <a:tcPr/>
                </a:tc>
                <a:extLst>
                  <a:ext uri="{0D108BD9-81ED-4DB2-BD59-A6C34878D82A}">
                    <a16:rowId xmlns:a16="http://schemas.microsoft.com/office/drawing/2014/main" val="10003"/>
                  </a:ext>
                </a:extLst>
              </a:tr>
              <a:tr h="544106">
                <a:tc>
                  <a:txBody>
                    <a:bodyPr/>
                    <a:lstStyle/>
                    <a:p>
                      <a:r>
                        <a:rPr lang="en-IN" sz="1400" b="1" dirty="0" err="1">
                          <a:latin typeface="Times New Roman" panose="02020603050405020304" pitchFamily="18" charset="0"/>
                          <a:cs typeface="Times New Roman" panose="02020603050405020304" pitchFamily="18" charset="0"/>
                        </a:rPr>
                        <a:t>Pyauto</a:t>
                      </a:r>
                      <a:endParaRPr lang="en-IN" sz="1400" b="1" dirty="0">
                        <a:latin typeface="Times New Roman" panose="02020603050405020304" pitchFamily="18" charset="0"/>
                        <a:cs typeface="Times New Roman" panose="02020603050405020304" pitchFamily="18" charset="0"/>
                      </a:endParaRPr>
                    </a:p>
                    <a:p>
                      <a:r>
                        <a:rPr lang="en-IN" sz="1400" b="1" dirty="0">
                          <a:latin typeface="Times New Roman" panose="02020603050405020304" pitchFamily="18" charset="0"/>
                          <a:cs typeface="Times New Roman" panose="02020603050405020304" pitchFamily="18" charset="0"/>
                        </a:rPr>
                        <a:t>GUI</a:t>
                      </a:r>
                      <a:endParaRPr lang="en-IN" sz="1400"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IN" sz="1400" dirty="0">
                          <a:latin typeface="Times New Roman" panose="02020603050405020304" pitchFamily="18" charset="0"/>
                          <a:cs typeface="Times New Roman" panose="02020603050405020304" pitchFamily="18" charset="0"/>
                        </a:rPr>
                        <a:t>You can control the mouse and keyboard as well as perform basic image recognition to automate tasks on your computer. </a:t>
                      </a:r>
                    </a:p>
                  </a:txBody>
                  <a:tcPr/>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32417524"/>
              </p:ext>
            </p:extLst>
          </p:nvPr>
        </p:nvGraphicFramePr>
        <p:xfrm>
          <a:off x="228600" y="4114800"/>
          <a:ext cx="8610600" cy="2138680"/>
        </p:xfrm>
        <a:graphic>
          <a:graphicData uri="http://schemas.openxmlformats.org/drawingml/2006/table">
            <a:tbl>
              <a:tblPr firstRow="1" bandRow="1">
                <a:tableStyleId>{5C22544A-7EE6-4342-B048-85BDC9FD1C3A}</a:tableStyleId>
              </a:tblPr>
              <a:tblGrid>
                <a:gridCol w="1146265">
                  <a:extLst>
                    <a:ext uri="{9D8B030D-6E8A-4147-A177-3AD203B41FA5}">
                      <a16:colId xmlns:a16="http://schemas.microsoft.com/office/drawing/2014/main" val="20000"/>
                    </a:ext>
                  </a:extLst>
                </a:gridCol>
                <a:gridCol w="7464335">
                  <a:extLst>
                    <a:ext uri="{9D8B030D-6E8A-4147-A177-3AD203B41FA5}">
                      <a16:colId xmlns:a16="http://schemas.microsoft.com/office/drawing/2014/main" val="20001"/>
                    </a:ext>
                  </a:extLst>
                </a:gridCol>
              </a:tblGrid>
              <a:tr h="370840">
                <a:tc gridSpan="2">
                  <a:txBody>
                    <a:bodyPr/>
                    <a:lstStyle/>
                    <a:p>
                      <a:pPr algn="ctr"/>
                      <a:r>
                        <a:rPr lang="en-IN" dirty="0">
                          <a:solidFill>
                            <a:schemeClr val="tx1"/>
                          </a:solidFill>
                        </a:rPr>
                        <a:t>DATA STRUCTURES USED</a:t>
                      </a:r>
                    </a:p>
                  </a:txBody>
                  <a:tcPr anchor="c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hMerge="1">
                  <a:txBody>
                    <a:bodyPr/>
                    <a:lstStyle/>
                    <a:p>
                      <a:endParaRPr lang="en-IN" dirty="0"/>
                    </a:p>
                  </a:txBody>
                  <a:tcPr/>
                </a:tc>
                <a:extLst>
                  <a:ext uri="{0D108BD9-81ED-4DB2-BD59-A6C34878D82A}">
                    <a16:rowId xmlns:a16="http://schemas.microsoft.com/office/drawing/2014/main" val="10000"/>
                  </a:ext>
                </a:extLst>
              </a:tr>
              <a:tr h="2895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dirty="0" err="1">
                          <a:latin typeface="Times New Roman" panose="02020603050405020304" pitchFamily="18" charset="0"/>
                          <a:cs typeface="Times New Roman" panose="02020603050405020304" pitchFamily="18" charset="0"/>
                        </a:rPr>
                        <a:t>NumPy</a:t>
                      </a:r>
                      <a:r>
                        <a:rPr lang="en-IN" sz="1400" b="1" dirty="0">
                          <a:latin typeface="Times New Roman" panose="02020603050405020304" pitchFamily="18" charset="0"/>
                          <a:cs typeface="Times New Roman" panose="02020603050405020304" pitchFamily="18" charset="0"/>
                        </a:rPr>
                        <a:t> arrays</a:t>
                      </a:r>
                      <a:endParaRPr lang="en-IN" sz="1400" dirty="0">
                        <a:latin typeface="Times New Roman" panose="02020603050405020304" pitchFamily="18" charset="0"/>
                        <a:cs typeface="Times New Roman" panose="02020603050405020304" pitchFamily="18" charset="0"/>
                      </a:endParaRPr>
                    </a:p>
                    <a:p>
                      <a:endParaRPr lang="en-IN" sz="1400"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IN" sz="1400" dirty="0">
                          <a:latin typeface="Times New Roman" panose="02020603050405020304" pitchFamily="18" charset="0"/>
                          <a:cs typeface="Times New Roman" panose="02020603050405020304" pitchFamily="18" charset="0"/>
                        </a:rPr>
                        <a:t>They have a fixed size at creation. Changing the size of an array will create a new array and delete the original. </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IN" sz="1400" dirty="0">
                          <a:latin typeface="Times New Roman" panose="02020603050405020304" pitchFamily="18" charset="0"/>
                          <a:cs typeface="Times New Roman" panose="02020603050405020304" pitchFamily="18" charset="0"/>
                        </a:rPr>
                        <a:t>It facilitates advanced mathematical and other types of operations on large numbers of data.</a:t>
                      </a:r>
                      <a:endParaRPr lang="en-IN" sz="1400" dirty="0"/>
                    </a:p>
                  </a:txBody>
                  <a:tcPr/>
                </a:tc>
                <a:extLst>
                  <a:ext uri="{0D108BD9-81ED-4DB2-BD59-A6C34878D82A}">
                    <a16:rowId xmlns:a16="http://schemas.microsoft.com/office/drawing/2014/main" val="10001"/>
                  </a:ext>
                </a:extLst>
              </a:tr>
              <a:tr h="370840">
                <a:tc>
                  <a:txBody>
                    <a:bodyPr/>
                    <a:lstStyle/>
                    <a:p>
                      <a:r>
                        <a:rPr lang="en-IN" sz="1400" b="1" dirty="0">
                          <a:latin typeface="Times New Roman" panose="02020603050405020304" pitchFamily="18" charset="0"/>
                          <a:cs typeface="Times New Roman" panose="02020603050405020304" pitchFamily="18" charset="0"/>
                        </a:rPr>
                        <a:t>Python dictionaries</a:t>
                      </a:r>
                      <a:endParaRPr lang="en-IN" sz="1400"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IN" sz="1400" dirty="0">
                          <a:latin typeface="Times New Roman" panose="02020603050405020304" pitchFamily="18" charset="0"/>
                          <a:cs typeface="Times New Roman" panose="02020603050405020304" pitchFamily="18" charset="0"/>
                        </a:rPr>
                        <a:t>It is an unordered collection of data values, used to store data values as a key value pair.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dirty="0">
                          <a:latin typeface="Times New Roman" panose="02020603050405020304" pitchFamily="18" charset="0"/>
                          <a:cs typeface="Times New Roman" panose="02020603050405020304" pitchFamily="18" charset="0"/>
                        </a:rPr>
                        <a:t>Python lists</a:t>
                      </a:r>
                    </a:p>
                    <a:p>
                      <a:endParaRPr lang="en-IN" sz="1400" dirty="0"/>
                    </a:p>
                  </a:txBody>
                  <a:tcPr/>
                </a:tc>
                <a:tc>
                  <a:txBody>
                    <a:bodyPr/>
                    <a:lstStyle/>
                    <a:p>
                      <a:pPr marL="285750" indent="-285750">
                        <a:buFont typeface="Arial" pitchFamily="34" charset="0"/>
                        <a:buChar char="•"/>
                      </a:pPr>
                      <a:r>
                        <a:rPr lang="en-IN" sz="1400" dirty="0">
                          <a:latin typeface="Times New Roman" panose="02020603050405020304" pitchFamily="18" charset="0"/>
                          <a:cs typeface="Times New Roman" panose="02020603050405020304" pitchFamily="18" charset="0"/>
                        </a:rPr>
                        <a:t>It is used to store multiple data at the same time. The list in Python are ordered and have a definite count. The elements in a list are indexed.</a:t>
                      </a:r>
                      <a:endParaRPr lang="en-IN" sz="1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91252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F3A86C-1EB3-41D5-8106-12BF6E8DEF24}"/>
              </a:ext>
            </a:extLst>
          </p:cNvPr>
          <p:cNvSpPr>
            <a:spLocks noGrp="1"/>
          </p:cNvSpPr>
          <p:nvPr>
            <p:ph idx="1"/>
          </p:nvPr>
        </p:nvSpPr>
        <p:spPr>
          <a:xfrm>
            <a:off x="228600" y="990601"/>
            <a:ext cx="8686800" cy="5105399"/>
          </a:xfrm>
        </p:spPr>
        <p:txBody>
          <a:bodyPr>
            <a:normAutofit/>
          </a:bodyPr>
          <a:lstStyle/>
          <a:p>
            <a:pPr>
              <a:lnSpc>
                <a:spcPct val="150000"/>
              </a:lnSpc>
            </a:pPr>
            <a:r>
              <a:rPr lang="en-US" sz="1900" dirty="0">
                <a:latin typeface="Times New Roman" panose="02020603050405020304" pitchFamily="18" charset="0"/>
                <a:cs typeface="Times New Roman" panose="02020603050405020304" pitchFamily="18" charset="0"/>
              </a:rPr>
              <a:t>Algorithm</a:t>
            </a:r>
            <a:endParaRPr lang="en-IN" sz="1900" b="0" dirty="0"/>
          </a:p>
          <a:p>
            <a:pPr marL="342900" indent="-342900" algn="just">
              <a:lnSpc>
                <a:spcPct val="120000"/>
              </a:lnSpc>
              <a:buFont typeface="Arial" pitchFamily="34" charset="0"/>
              <a:buChar char="•"/>
            </a:pPr>
            <a:r>
              <a:rPr lang="en-IN" sz="1900" b="0" dirty="0">
                <a:latin typeface="Times New Roman" panose="02020603050405020304" pitchFamily="18" charset="0"/>
                <a:cs typeface="Times New Roman" panose="02020603050405020304" pitchFamily="18" charset="0"/>
              </a:rPr>
              <a:t>The </a:t>
            </a:r>
            <a:r>
              <a:rPr lang="en-IN" sz="1900" dirty="0">
                <a:latin typeface="Times New Roman" panose="02020603050405020304" pitchFamily="18" charset="0"/>
                <a:cs typeface="Times New Roman" panose="02020603050405020304" pitchFamily="18" charset="0"/>
              </a:rPr>
              <a:t>CNN</a:t>
            </a:r>
            <a:r>
              <a:rPr lang="en-IN" sz="1900" b="0" dirty="0">
                <a:latin typeface="Times New Roman" panose="02020603050405020304" pitchFamily="18" charset="0"/>
                <a:cs typeface="Times New Roman" panose="02020603050405020304" pitchFamily="18" charset="0"/>
              </a:rPr>
              <a:t> is designed using </a:t>
            </a:r>
            <a:r>
              <a:rPr lang="en-IN" sz="1900" dirty="0" err="1">
                <a:latin typeface="Times New Roman" panose="02020603050405020304" pitchFamily="18" charset="0"/>
                <a:cs typeface="Times New Roman" panose="02020603050405020304" pitchFamily="18" charset="0"/>
              </a:rPr>
              <a:t>TensorFlow</a:t>
            </a:r>
            <a:r>
              <a:rPr lang="en-IN" sz="1900" dirty="0">
                <a:latin typeface="Times New Roman" panose="02020603050405020304" pitchFamily="18" charset="0"/>
                <a:cs typeface="Times New Roman" panose="02020603050405020304" pitchFamily="18" charset="0"/>
              </a:rPr>
              <a:t>. </a:t>
            </a:r>
          </a:p>
          <a:p>
            <a:pPr marL="342900" indent="-342900" algn="just">
              <a:lnSpc>
                <a:spcPct val="120000"/>
              </a:lnSpc>
              <a:buFont typeface="Arial" pitchFamily="34" charset="0"/>
              <a:buChar char="•"/>
            </a:pPr>
            <a:r>
              <a:rPr lang="en-IN" sz="1900" b="0" dirty="0">
                <a:latin typeface="Times New Roman" panose="02020603050405020304" pitchFamily="18" charset="0"/>
                <a:cs typeface="Times New Roman" panose="02020603050405020304" pitchFamily="18" charset="0"/>
              </a:rPr>
              <a:t>The network contains </a:t>
            </a:r>
            <a:r>
              <a:rPr lang="en-IN" sz="1900" dirty="0">
                <a:latin typeface="Times New Roman" panose="02020603050405020304" pitchFamily="18" charset="0"/>
                <a:cs typeface="Times New Roman" panose="02020603050405020304" pitchFamily="18" charset="0"/>
              </a:rPr>
              <a:t>1 </a:t>
            </a:r>
            <a:r>
              <a:rPr lang="en-IN" sz="1900" b="0" dirty="0">
                <a:latin typeface="Times New Roman" panose="02020603050405020304" pitchFamily="18" charset="0"/>
                <a:cs typeface="Times New Roman" panose="02020603050405020304" pitchFamily="18" charset="0"/>
              </a:rPr>
              <a:t>input layer, </a:t>
            </a:r>
            <a:r>
              <a:rPr lang="en-IN" sz="1900" dirty="0">
                <a:latin typeface="Times New Roman" panose="02020603050405020304" pitchFamily="18" charset="0"/>
                <a:cs typeface="Times New Roman" panose="02020603050405020304" pitchFamily="18" charset="0"/>
              </a:rPr>
              <a:t>7 </a:t>
            </a:r>
            <a:r>
              <a:rPr lang="en-IN" sz="1900" b="0" dirty="0">
                <a:latin typeface="Times New Roman" panose="02020603050405020304" pitchFamily="18" charset="0"/>
                <a:cs typeface="Times New Roman" panose="02020603050405020304" pitchFamily="18" charset="0"/>
              </a:rPr>
              <a:t>hidden convolution layers with </a:t>
            </a:r>
            <a:r>
              <a:rPr lang="en-IN" sz="1900" dirty="0" err="1">
                <a:latin typeface="Times New Roman" panose="02020603050405020304" pitchFamily="18" charset="0"/>
                <a:cs typeface="Times New Roman" panose="02020603050405020304" pitchFamily="18" charset="0"/>
              </a:rPr>
              <a:t>Relu</a:t>
            </a:r>
            <a:r>
              <a:rPr lang="en-IN" sz="1900" dirty="0">
                <a:latin typeface="Times New Roman" panose="02020603050405020304" pitchFamily="18" charset="0"/>
                <a:cs typeface="Times New Roman" panose="02020603050405020304" pitchFamily="18" charset="0"/>
              </a:rPr>
              <a:t> </a:t>
            </a:r>
            <a:r>
              <a:rPr lang="en-IN" sz="1900" b="0" dirty="0">
                <a:latin typeface="Times New Roman" panose="02020603050405020304" pitchFamily="18" charset="0"/>
                <a:cs typeface="Times New Roman" panose="02020603050405020304" pitchFamily="18" charset="0"/>
              </a:rPr>
              <a:t>as the activation function and </a:t>
            </a:r>
            <a:r>
              <a:rPr lang="en-IN" sz="1900" dirty="0">
                <a:latin typeface="Times New Roman" panose="02020603050405020304" pitchFamily="18" charset="0"/>
                <a:cs typeface="Times New Roman" panose="02020603050405020304" pitchFamily="18" charset="0"/>
              </a:rPr>
              <a:t>1 </a:t>
            </a:r>
            <a:r>
              <a:rPr lang="en-IN" sz="1900" b="0" dirty="0">
                <a:latin typeface="Times New Roman" panose="02020603050405020304" pitchFamily="18" charset="0"/>
                <a:cs typeface="Times New Roman" panose="02020603050405020304" pitchFamily="18" charset="0"/>
              </a:rPr>
              <a:t>Fully connected layer. </a:t>
            </a:r>
          </a:p>
          <a:p>
            <a:pPr marL="342900" indent="-342900" algn="just">
              <a:lnSpc>
                <a:spcPct val="120000"/>
              </a:lnSpc>
              <a:buFont typeface="Arial" pitchFamily="34" charset="0"/>
              <a:buChar char="•"/>
            </a:pPr>
            <a:r>
              <a:rPr lang="en-IN" sz="1900" b="0" dirty="0">
                <a:latin typeface="Times New Roman" panose="02020603050405020304" pitchFamily="18" charset="0"/>
                <a:cs typeface="Times New Roman" panose="02020603050405020304" pitchFamily="18" charset="0"/>
              </a:rPr>
              <a:t> The model is trained using this network for four gestures. </a:t>
            </a:r>
          </a:p>
          <a:p>
            <a:pPr marL="342900" indent="-342900" algn="just">
              <a:lnSpc>
                <a:spcPct val="120000"/>
              </a:lnSpc>
              <a:buFont typeface="Arial" pitchFamily="34" charset="0"/>
              <a:buChar char="•"/>
            </a:pPr>
            <a:r>
              <a:rPr lang="en-IN" sz="1900" b="0" dirty="0">
                <a:latin typeface="Times New Roman" panose="02020603050405020304" pitchFamily="18" charset="0"/>
                <a:cs typeface="Times New Roman" panose="02020603050405020304" pitchFamily="18" charset="0"/>
              </a:rPr>
              <a:t> The gesture is captured using a webcam and is pre-processed. </a:t>
            </a:r>
          </a:p>
          <a:p>
            <a:pPr marL="342900" indent="-342900" algn="just">
              <a:lnSpc>
                <a:spcPct val="120000"/>
              </a:lnSpc>
              <a:buFont typeface="Arial" pitchFamily="34" charset="0"/>
              <a:buChar char="•"/>
            </a:pPr>
            <a:r>
              <a:rPr lang="en-IN" sz="1900" b="0" dirty="0">
                <a:latin typeface="Times New Roman" panose="02020603050405020304" pitchFamily="18" charset="0"/>
                <a:cs typeface="Times New Roman" panose="02020603050405020304" pitchFamily="18" charset="0"/>
              </a:rPr>
              <a:t> This gesture is compared to the trained model and a prediction is made. </a:t>
            </a:r>
          </a:p>
          <a:p>
            <a:pPr marL="342900" indent="-342900" algn="just">
              <a:lnSpc>
                <a:spcPct val="120000"/>
              </a:lnSpc>
              <a:buFont typeface="Arial" pitchFamily="34" charset="0"/>
              <a:buChar char="•"/>
            </a:pPr>
            <a:r>
              <a:rPr lang="en-IN" sz="1900" b="0" dirty="0">
                <a:latin typeface="Times New Roman" panose="02020603050405020304" pitchFamily="18" charset="0"/>
                <a:cs typeface="Times New Roman" panose="02020603050405020304" pitchFamily="18" charset="0"/>
              </a:rPr>
              <a:t>This prediction is used to perform actions using </a:t>
            </a:r>
            <a:r>
              <a:rPr lang="en-IN" sz="1900" dirty="0" err="1">
                <a:latin typeface="Times New Roman" panose="02020603050405020304" pitchFamily="18" charset="0"/>
                <a:cs typeface="Times New Roman" panose="02020603050405020304" pitchFamily="18" charset="0"/>
              </a:rPr>
              <a:t>PyAutoGUI</a:t>
            </a:r>
            <a:r>
              <a:rPr lang="en-IN" sz="1900" dirty="0">
                <a:latin typeface="Times New Roman" panose="02020603050405020304" pitchFamily="18" charset="0"/>
                <a:cs typeface="Times New Roman" panose="02020603050405020304" pitchFamily="18" charset="0"/>
              </a:rPr>
              <a:t>. </a:t>
            </a:r>
          </a:p>
          <a:p>
            <a:pPr>
              <a:lnSpc>
                <a:spcPct val="150000"/>
              </a:lnSpc>
            </a:pPr>
            <a:endParaRPr lang="en-US" dirty="0"/>
          </a:p>
        </p:txBody>
      </p:sp>
      <p:sp>
        <p:nvSpPr>
          <p:cNvPr id="4" name="Footer Placeholder 3">
            <a:extLst>
              <a:ext uri="{FF2B5EF4-FFF2-40B4-BE49-F238E27FC236}">
                <a16:creationId xmlns:a16="http://schemas.microsoft.com/office/drawing/2014/main" id="{44CB6CF9-FCF4-4E1D-A207-0F494E78B910}"/>
              </a:ext>
            </a:extLst>
          </p:cNvPr>
          <p:cNvSpPr>
            <a:spLocks noGrp="1"/>
          </p:cNvSpPr>
          <p:nvPr>
            <p:ph type="ftr" sz="quarter" idx="11"/>
          </p:nvPr>
        </p:nvSpPr>
        <p:spPr>
          <a:xfrm>
            <a:off x="228600" y="6526994"/>
            <a:ext cx="3886200" cy="365125"/>
          </a:xfrm>
        </p:spPr>
        <p:txBody>
          <a:bodyPr/>
          <a:lstStyle/>
          <a:p>
            <a:r>
              <a:rPr lang="en-US" dirty="0"/>
              <a:t>Hand Gesture Recognition For Human Computer Interaction</a:t>
            </a:r>
          </a:p>
        </p:txBody>
      </p:sp>
      <p:sp>
        <p:nvSpPr>
          <p:cNvPr id="5" name="Slide Number Placeholder 4">
            <a:extLst>
              <a:ext uri="{FF2B5EF4-FFF2-40B4-BE49-F238E27FC236}">
                <a16:creationId xmlns:a16="http://schemas.microsoft.com/office/drawing/2014/main" id="{2F62E5B9-5FCC-4C82-96CE-83C41611039E}"/>
              </a:ext>
            </a:extLst>
          </p:cNvPr>
          <p:cNvSpPr>
            <a:spLocks noGrp="1"/>
          </p:cNvSpPr>
          <p:nvPr>
            <p:ph type="sldNum" sz="quarter" idx="12"/>
          </p:nvPr>
        </p:nvSpPr>
        <p:spPr>
          <a:xfrm>
            <a:off x="8534400" y="6492875"/>
            <a:ext cx="1315721" cy="365125"/>
          </a:xfrm>
        </p:spPr>
        <p:txBody>
          <a:bodyPr/>
          <a:lstStyle/>
          <a:p>
            <a:fld id="{720B46DC-49FD-4C93-A4AB-6D5A9677AF67}" type="slidenum">
              <a:rPr lang="en-US" smtClean="0"/>
              <a:t>12</a:t>
            </a:fld>
            <a:endParaRPr lang="en-US" dirty="0"/>
          </a:p>
        </p:txBody>
      </p:sp>
      <p:pic>
        <p:nvPicPr>
          <p:cNvPr id="6" name="Picture 5">
            <a:extLst>
              <a:ext uri="{FF2B5EF4-FFF2-40B4-BE49-F238E27FC236}">
                <a16:creationId xmlns:a16="http://schemas.microsoft.com/office/drawing/2014/main" id="{AE9B3024-C87A-4C51-8B1D-CB68FD4AFAD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765" y="76517"/>
            <a:ext cx="974035" cy="837883"/>
          </a:xfrm>
          <a:prstGeom prst="rect">
            <a:avLst/>
          </a:prstGeom>
        </p:spPr>
      </p:pic>
      <p:sp>
        <p:nvSpPr>
          <p:cNvPr id="7" name="Title 7">
            <a:extLst>
              <a:ext uri="{FF2B5EF4-FFF2-40B4-BE49-F238E27FC236}">
                <a16:creationId xmlns:a16="http://schemas.microsoft.com/office/drawing/2014/main" id="{FA776C9C-315A-4C3C-ADEE-E65F98181DCB}"/>
              </a:ext>
            </a:extLst>
          </p:cNvPr>
          <p:cNvSpPr>
            <a:spLocks noGrp="1"/>
          </p:cNvSpPr>
          <p:nvPr>
            <p:ph type="title"/>
          </p:nvPr>
        </p:nvSpPr>
        <p:spPr>
          <a:xfrm>
            <a:off x="1905000" y="152718"/>
            <a:ext cx="6477000" cy="685482"/>
          </a:xfrm>
        </p:spPr>
        <p:txBody>
          <a:bodyPr>
            <a:normAutofit/>
          </a:bodyPr>
          <a:lstStyle/>
          <a:p>
            <a:r>
              <a:rPr lang="en-US" sz="2800" dirty="0"/>
              <a:t>     IMPLEMENTATION</a:t>
            </a:r>
          </a:p>
        </p:txBody>
      </p:sp>
    </p:spTree>
    <p:extLst>
      <p:ext uri="{BB962C8B-B14F-4D97-AF65-F5344CB8AC3E}">
        <p14:creationId xmlns:p14="http://schemas.microsoft.com/office/powerpoint/2010/main" val="4024340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F3A86C-1EB3-41D5-8106-12BF6E8DEF24}"/>
              </a:ext>
            </a:extLst>
          </p:cNvPr>
          <p:cNvSpPr>
            <a:spLocks noGrp="1"/>
          </p:cNvSpPr>
          <p:nvPr>
            <p:ph idx="1"/>
          </p:nvPr>
        </p:nvSpPr>
        <p:spPr>
          <a:xfrm>
            <a:off x="228600" y="990601"/>
            <a:ext cx="8686800" cy="5867399"/>
          </a:xfrm>
        </p:spPr>
        <p:txBody>
          <a:bodyPr>
            <a:normAutofit fontScale="92500" lnSpcReduction="10000"/>
          </a:bodyPr>
          <a:lstStyle/>
          <a:p>
            <a:r>
              <a:rPr lang="en-IN" sz="1700" dirty="0">
                <a:latin typeface="Times New Roman" panose="02020603050405020304" pitchFamily="18" charset="0"/>
                <a:cs typeface="Times New Roman" panose="02020603050405020304" pitchFamily="18" charset="0"/>
              </a:rPr>
              <a:t>Functions</a:t>
            </a:r>
            <a:endParaRPr lang="en-IN" sz="1700" dirty="0"/>
          </a:p>
          <a:p>
            <a:pPr>
              <a:lnSpc>
                <a:spcPct val="120000"/>
              </a:lnSpc>
            </a:pPr>
            <a:r>
              <a:rPr lang="en-IN" sz="1700" b="0" dirty="0">
                <a:latin typeface="Times New Roman" panose="02020603050405020304" pitchFamily="18" charset="0"/>
                <a:cs typeface="Times New Roman" panose="02020603050405020304" pitchFamily="18" charset="0"/>
              </a:rPr>
              <a:t>The main functions that are used are:</a:t>
            </a:r>
          </a:p>
          <a:p>
            <a:pPr marL="342900" indent="-342900" algn="just">
              <a:lnSpc>
                <a:spcPct val="120000"/>
              </a:lnSpc>
              <a:buFont typeface="+mj-lt"/>
              <a:buAutoNum type="arabicPeriod"/>
            </a:pPr>
            <a:r>
              <a:rPr lang="en-IN" sz="1700" b="0" dirty="0" err="1">
                <a:latin typeface="Times New Roman" panose="02020603050405020304" pitchFamily="18" charset="0"/>
                <a:cs typeface="Times New Roman" panose="02020603050405020304" pitchFamily="18" charset="0"/>
              </a:rPr>
              <a:t>resizeImage</a:t>
            </a:r>
            <a:r>
              <a:rPr lang="en-IN" sz="1700" b="0" dirty="0">
                <a:latin typeface="Times New Roman" panose="02020603050405020304" pitchFamily="18" charset="0"/>
                <a:cs typeface="Times New Roman" panose="02020603050405020304" pitchFamily="18" charset="0"/>
              </a:rPr>
              <a:t>()</a:t>
            </a:r>
          </a:p>
          <a:p>
            <a:pPr marL="342900" indent="-342900" algn="just">
              <a:lnSpc>
                <a:spcPct val="120000"/>
              </a:lnSpc>
              <a:buFont typeface="+mj-lt"/>
              <a:buAutoNum type="arabicPeriod"/>
            </a:pPr>
            <a:r>
              <a:rPr lang="en-IN" sz="1700" b="0" dirty="0" err="1">
                <a:latin typeface="Times New Roman" panose="02020603050405020304" pitchFamily="18" charset="0"/>
                <a:cs typeface="Times New Roman" panose="02020603050405020304" pitchFamily="18" charset="0"/>
              </a:rPr>
              <a:t>run_avg</a:t>
            </a:r>
            <a:r>
              <a:rPr lang="en-IN" sz="1700" b="0" dirty="0">
                <a:latin typeface="Times New Roman" panose="02020603050405020304" pitchFamily="18" charset="0"/>
                <a:cs typeface="Times New Roman" panose="02020603050405020304" pitchFamily="18" charset="0"/>
              </a:rPr>
              <a:t>()</a:t>
            </a:r>
          </a:p>
          <a:p>
            <a:pPr marL="342900" indent="-342900" algn="just">
              <a:lnSpc>
                <a:spcPct val="120000"/>
              </a:lnSpc>
              <a:buFont typeface="+mj-lt"/>
              <a:buAutoNum type="arabicPeriod"/>
            </a:pPr>
            <a:r>
              <a:rPr lang="en-IN" sz="1700" b="0" dirty="0">
                <a:latin typeface="Times New Roman" panose="02020603050405020304" pitchFamily="18" charset="0"/>
                <a:cs typeface="Times New Roman" panose="02020603050405020304" pitchFamily="18" charset="0"/>
              </a:rPr>
              <a:t>segment()</a:t>
            </a:r>
          </a:p>
          <a:p>
            <a:pPr marL="342900" indent="-342900" algn="just">
              <a:lnSpc>
                <a:spcPct val="120000"/>
              </a:lnSpc>
              <a:buFont typeface="+mj-lt"/>
              <a:buAutoNum type="arabicPeriod"/>
            </a:pPr>
            <a:r>
              <a:rPr lang="en-IN" sz="1700" b="0" dirty="0" err="1">
                <a:latin typeface="Times New Roman" panose="02020603050405020304" pitchFamily="18" charset="0"/>
                <a:cs typeface="Times New Roman" panose="02020603050405020304" pitchFamily="18" charset="0"/>
              </a:rPr>
              <a:t>getPredictedClass</a:t>
            </a:r>
            <a:r>
              <a:rPr lang="en-IN" sz="1700" b="0" dirty="0">
                <a:latin typeface="Times New Roman" panose="02020603050405020304" pitchFamily="18" charset="0"/>
                <a:cs typeface="Times New Roman" panose="02020603050405020304" pitchFamily="18" charset="0"/>
              </a:rPr>
              <a:t>()</a:t>
            </a:r>
          </a:p>
          <a:p>
            <a:pPr marL="342900" indent="-342900" algn="just">
              <a:lnSpc>
                <a:spcPct val="120000"/>
              </a:lnSpc>
              <a:buFont typeface="+mj-lt"/>
              <a:buAutoNum type="arabicPeriod"/>
            </a:pPr>
            <a:r>
              <a:rPr lang="en-IN" sz="1700" b="0" dirty="0" err="1">
                <a:latin typeface="Times New Roman" panose="02020603050405020304" pitchFamily="18" charset="0"/>
                <a:cs typeface="Times New Roman" panose="02020603050405020304" pitchFamily="18" charset="0"/>
              </a:rPr>
              <a:t>showStatistics</a:t>
            </a:r>
            <a:r>
              <a:rPr lang="en-IN" sz="1700" b="0" dirty="0">
                <a:latin typeface="Times New Roman" panose="02020603050405020304" pitchFamily="18" charset="0"/>
                <a:cs typeface="Times New Roman" panose="02020603050405020304" pitchFamily="18" charset="0"/>
              </a:rPr>
              <a:t>()</a:t>
            </a:r>
          </a:p>
          <a:p>
            <a:pPr marL="342900" indent="-342900" algn="just">
              <a:lnSpc>
                <a:spcPct val="120000"/>
              </a:lnSpc>
              <a:buFont typeface="+mj-lt"/>
              <a:buAutoNum type="arabicPeriod"/>
            </a:pPr>
            <a:r>
              <a:rPr lang="en-IN" sz="1700" b="0" dirty="0">
                <a:latin typeface="Times New Roman" panose="02020603050405020304" pitchFamily="18" charset="0"/>
                <a:cs typeface="Times New Roman" panose="02020603050405020304" pitchFamily="18" charset="0"/>
              </a:rPr>
              <a:t>main()</a:t>
            </a:r>
          </a:p>
          <a:p>
            <a:pPr algn="just">
              <a:lnSpc>
                <a:spcPct val="150000"/>
              </a:lnSpc>
            </a:pPr>
            <a:r>
              <a:rPr lang="en-IN" sz="1800" b="0" dirty="0">
                <a:latin typeface="Times New Roman" panose="02020603050405020304" pitchFamily="18" charset="0"/>
                <a:cs typeface="Times New Roman" panose="02020603050405020304" pitchFamily="18" charset="0"/>
              </a:rPr>
              <a:t>The gestures indicate the following: </a:t>
            </a:r>
          </a:p>
          <a:p>
            <a:pPr marL="285750" indent="-285750" algn="just">
              <a:lnSpc>
                <a:spcPct val="150000"/>
              </a:lnSpc>
              <a:buFont typeface="Arial" charset="0"/>
              <a:buChar char="•"/>
            </a:pPr>
            <a:r>
              <a:rPr lang="en-IN" sz="1800" b="0" dirty="0">
                <a:latin typeface="Times New Roman" panose="02020603050405020304" pitchFamily="18" charset="0"/>
                <a:cs typeface="Times New Roman" panose="02020603050405020304" pitchFamily="18" charset="0"/>
              </a:rPr>
              <a:t>Palm is used for performing zoom in operation at runtime. </a:t>
            </a:r>
          </a:p>
          <a:p>
            <a:pPr marL="285750" indent="-285750" algn="just">
              <a:lnSpc>
                <a:spcPct val="150000"/>
              </a:lnSpc>
              <a:buFont typeface="Arial" charset="0"/>
              <a:buChar char="•"/>
            </a:pPr>
            <a:r>
              <a:rPr lang="en-IN" sz="1800" b="0" dirty="0">
                <a:latin typeface="Times New Roman" panose="02020603050405020304" pitchFamily="18" charset="0"/>
                <a:cs typeface="Times New Roman" panose="02020603050405020304" pitchFamily="18" charset="0"/>
              </a:rPr>
              <a:t>Fist is used for performing zoom out operation at runtime. </a:t>
            </a:r>
          </a:p>
          <a:p>
            <a:pPr marL="285750" indent="-285750" algn="just">
              <a:lnSpc>
                <a:spcPct val="150000"/>
              </a:lnSpc>
              <a:buFont typeface="Arial" charset="0"/>
              <a:buChar char="•"/>
            </a:pPr>
            <a:r>
              <a:rPr lang="en-IN" sz="1800" b="0" dirty="0">
                <a:latin typeface="Times New Roman" panose="02020603050405020304" pitchFamily="18" charset="0"/>
                <a:cs typeface="Times New Roman" panose="02020603050405020304" pitchFamily="18" charset="0"/>
              </a:rPr>
              <a:t>Swing is used for performing turning right operation at runtime. </a:t>
            </a:r>
          </a:p>
          <a:p>
            <a:pPr marL="285750" indent="-285750" algn="just">
              <a:lnSpc>
                <a:spcPct val="150000"/>
              </a:lnSpc>
              <a:buFont typeface="Arial" charset="0"/>
              <a:buChar char="•"/>
            </a:pPr>
            <a:r>
              <a:rPr lang="en-IN" sz="1800" b="0" dirty="0">
                <a:latin typeface="Times New Roman" panose="02020603050405020304" pitchFamily="18" charset="0"/>
                <a:cs typeface="Times New Roman" panose="02020603050405020304" pitchFamily="18" charset="0"/>
              </a:rPr>
              <a:t>Peace is used for performing turning left operation at runtime.</a:t>
            </a:r>
          </a:p>
          <a:p>
            <a:pPr marL="342900" indent="-342900" algn="just">
              <a:lnSpc>
                <a:spcPct val="120000"/>
              </a:lnSpc>
              <a:buFont typeface="+mj-lt"/>
              <a:buAutoNum type="arabicPeriod"/>
            </a:pPr>
            <a:endParaRPr lang="en-IN" sz="1900" dirty="0">
              <a:latin typeface="Times New Roman" panose="02020603050405020304" pitchFamily="18" charset="0"/>
              <a:cs typeface="Times New Roman" panose="02020603050405020304" pitchFamily="18" charset="0"/>
            </a:endParaRPr>
          </a:p>
          <a:p>
            <a:pPr>
              <a:lnSpc>
                <a:spcPct val="150000"/>
              </a:lnSpc>
            </a:pPr>
            <a:endParaRPr lang="en-US" dirty="0"/>
          </a:p>
        </p:txBody>
      </p:sp>
      <p:sp>
        <p:nvSpPr>
          <p:cNvPr id="4" name="Footer Placeholder 3">
            <a:extLst>
              <a:ext uri="{FF2B5EF4-FFF2-40B4-BE49-F238E27FC236}">
                <a16:creationId xmlns:a16="http://schemas.microsoft.com/office/drawing/2014/main" id="{44CB6CF9-FCF4-4E1D-A207-0F494E78B910}"/>
              </a:ext>
            </a:extLst>
          </p:cNvPr>
          <p:cNvSpPr>
            <a:spLocks noGrp="1"/>
          </p:cNvSpPr>
          <p:nvPr>
            <p:ph type="ftr" sz="quarter" idx="11"/>
          </p:nvPr>
        </p:nvSpPr>
        <p:spPr>
          <a:xfrm>
            <a:off x="228600" y="6526994"/>
            <a:ext cx="3886200" cy="365125"/>
          </a:xfrm>
        </p:spPr>
        <p:txBody>
          <a:bodyPr/>
          <a:lstStyle/>
          <a:p>
            <a:r>
              <a:rPr lang="en-US" dirty="0"/>
              <a:t>Hand Gesture Recognition For Human Computer Interaction</a:t>
            </a:r>
          </a:p>
        </p:txBody>
      </p:sp>
      <p:sp>
        <p:nvSpPr>
          <p:cNvPr id="5" name="Slide Number Placeholder 4">
            <a:extLst>
              <a:ext uri="{FF2B5EF4-FFF2-40B4-BE49-F238E27FC236}">
                <a16:creationId xmlns:a16="http://schemas.microsoft.com/office/drawing/2014/main" id="{2F62E5B9-5FCC-4C82-96CE-83C41611039E}"/>
              </a:ext>
            </a:extLst>
          </p:cNvPr>
          <p:cNvSpPr>
            <a:spLocks noGrp="1"/>
          </p:cNvSpPr>
          <p:nvPr>
            <p:ph type="sldNum" sz="quarter" idx="12"/>
          </p:nvPr>
        </p:nvSpPr>
        <p:spPr>
          <a:xfrm>
            <a:off x="8534400" y="6492875"/>
            <a:ext cx="1315721" cy="365125"/>
          </a:xfrm>
        </p:spPr>
        <p:txBody>
          <a:bodyPr/>
          <a:lstStyle/>
          <a:p>
            <a:fld id="{720B46DC-49FD-4C93-A4AB-6D5A9677AF67}" type="slidenum">
              <a:rPr lang="en-US" smtClean="0"/>
              <a:t>13</a:t>
            </a:fld>
            <a:endParaRPr lang="en-US" dirty="0"/>
          </a:p>
        </p:txBody>
      </p:sp>
      <p:pic>
        <p:nvPicPr>
          <p:cNvPr id="6" name="Picture 5">
            <a:extLst>
              <a:ext uri="{FF2B5EF4-FFF2-40B4-BE49-F238E27FC236}">
                <a16:creationId xmlns:a16="http://schemas.microsoft.com/office/drawing/2014/main" id="{AE9B3024-C87A-4C51-8B1D-CB68FD4AFAD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765" y="76517"/>
            <a:ext cx="974035" cy="837883"/>
          </a:xfrm>
          <a:prstGeom prst="rect">
            <a:avLst/>
          </a:prstGeom>
        </p:spPr>
      </p:pic>
      <p:sp>
        <p:nvSpPr>
          <p:cNvPr id="7" name="Title 7">
            <a:extLst>
              <a:ext uri="{FF2B5EF4-FFF2-40B4-BE49-F238E27FC236}">
                <a16:creationId xmlns:a16="http://schemas.microsoft.com/office/drawing/2014/main" id="{FA776C9C-315A-4C3C-ADEE-E65F98181DCB}"/>
              </a:ext>
            </a:extLst>
          </p:cNvPr>
          <p:cNvSpPr>
            <a:spLocks noGrp="1"/>
          </p:cNvSpPr>
          <p:nvPr>
            <p:ph type="title"/>
          </p:nvPr>
        </p:nvSpPr>
        <p:spPr>
          <a:xfrm>
            <a:off x="1905000" y="152718"/>
            <a:ext cx="6477000" cy="685482"/>
          </a:xfrm>
        </p:spPr>
        <p:txBody>
          <a:bodyPr>
            <a:normAutofit/>
          </a:bodyPr>
          <a:lstStyle/>
          <a:p>
            <a:r>
              <a:rPr lang="en-US" sz="2800" dirty="0"/>
              <a:t>     IMPLEMENTATION</a:t>
            </a:r>
          </a:p>
        </p:txBody>
      </p:sp>
    </p:spTree>
    <p:extLst>
      <p:ext uri="{BB962C8B-B14F-4D97-AF65-F5344CB8AC3E}">
        <p14:creationId xmlns:p14="http://schemas.microsoft.com/office/powerpoint/2010/main" val="1233060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E35A01-FCB5-4558-8FE2-0589A98F7886}"/>
              </a:ext>
            </a:extLst>
          </p:cNvPr>
          <p:cNvSpPr>
            <a:spLocks noGrp="1"/>
          </p:cNvSpPr>
          <p:nvPr>
            <p:ph type="ftr" sz="quarter" idx="11"/>
          </p:nvPr>
        </p:nvSpPr>
        <p:spPr>
          <a:xfrm>
            <a:off x="457200" y="6492875"/>
            <a:ext cx="5638800" cy="283845"/>
          </a:xfrm>
        </p:spPr>
        <p:txBody>
          <a:bodyPr/>
          <a:lstStyle/>
          <a:p>
            <a:r>
              <a:rPr lang="en-US"/>
              <a:t>Hand Gesture Recognition For Human Computer Interaction</a:t>
            </a:r>
          </a:p>
        </p:txBody>
      </p:sp>
      <p:sp>
        <p:nvSpPr>
          <p:cNvPr id="3" name="Slide Number Placeholder 2">
            <a:extLst>
              <a:ext uri="{FF2B5EF4-FFF2-40B4-BE49-F238E27FC236}">
                <a16:creationId xmlns:a16="http://schemas.microsoft.com/office/drawing/2014/main" id="{A6501D45-E3BD-4937-AA0D-881BC84687F5}"/>
              </a:ext>
            </a:extLst>
          </p:cNvPr>
          <p:cNvSpPr>
            <a:spLocks noGrp="1"/>
          </p:cNvSpPr>
          <p:nvPr>
            <p:ph type="sldNum" sz="quarter" idx="12"/>
          </p:nvPr>
        </p:nvSpPr>
        <p:spPr>
          <a:xfrm>
            <a:off x="8486139" y="6419750"/>
            <a:ext cx="1315721" cy="365125"/>
          </a:xfrm>
        </p:spPr>
        <p:txBody>
          <a:bodyPr/>
          <a:lstStyle/>
          <a:p>
            <a:fld id="{720B46DC-49FD-4C93-A4AB-6D5A9677AF67}" type="slidenum">
              <a:rPr lang="en-US" smtClean="0"/>
              <a:t>14</a:t>
            </a:fld>
            <a:endParaRPr lang="en-US" dirty="0"/>
          </a:p>
        </p:txBody>
      </p:sp>
      <p:pic>
        <p:nvPicPr>
          <p:cNvPr id="4" name="Picture 3">
            <a:extLst>
              <a:ext uri="{FF2B5EF4-FFF2-40B4-BE49-F238E27FC236}">
                <a16:creationId xmlns:a16="http://schemas.microsoft.com/office/drawing/2014/main" id="{ADFE2E03-7FCD-4A47-8C55-B62734F5499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765" y="76517"/>
            <a:ext cx="974035" cy="837883"/>
          </a:xfrm>
          <a:prstGeom prst="rect">
            <a:avLst/>
          </a:prstGeom>
        </p:spPr>
      </p:pic>
      <p:sp>
        <p:nvSpPr>
          <p:cNvPr id="5" name="TextBox 4">
            <a:extLst>
              <a:ext uri="{FF2B5EF4-FFF2-40B4-BE49-F238E27FC236}">
                <a16:creationId xmlns:a16="http://schemas.microsoft.com/office/drawing/2014/main" id="{05E584A9-432A-41AD-A63F-3C86B29371E3}"/>
              </a:ext>
            </a:extLst>
          </p:cNvPr>
          <p:cNvSpPr txBox="1"/>
          <p:nvPr/>
        </p:nvSpPr>
        <p:spPr>
          <a:xfrm>
            <a:off x="92765" y="946245"/>
            <a:ext cx="8609910" cy="4662815"/>
          </a:xfrm>
          <a:prstGeom prst="rect">
            <a:avLst/>
          </a:prstGeom>
          <a:noFill/>
        </p:spPr>
        <p:txBody>
          <a:bodyPr wrap="square" rtlCol="0">
            <a:spAutoFit/>
          </a:bodyPr>
          <a:lstStyle/>
          <a:p>
            <a:pPr algn="just">
              <a:lnSpc>
                <a:spcPct val="150000"/>
              </a:lnSpc>
            </a:pPr>
            <a:r>
              <a:rPr lang="en-IN" b="1" dirty="0">
                <a:latin typeface="Times New Roman" panose="02020603050405020304" pitchFamily="18" charset="0"/>
                <a:cs typeface="Times New Roman" panose="02020603050405020304" pitchFamily="18" charset="0"/>
              </a:rPr>
              <a:t> Walkthrough of the project </a:t>
            </a:r>
            <a:endParaRPr lang="en-IN" dirty="0"/>
          </a:p>
          <a:p>
            <a:pPr algn="just">
              <a:lnSpc>
                <a:spcPct val="150000"/>
              </a:lnSpc>
            </a:pPr>
            <a:r>
              <a:rPr lang="en-IN" b="1" dirty="0" err="1">
                <a:latin typeface="Times New Roman" panose="02020603050405020304" pitchFamily="18" charset="0"/>
                <a:cs typeface="Times New Roman" panose="02020603050405020304" pitchFamily="18" charset="0"/>
              </a:rPr>
              <a:t>i</a:t>
            </a:r>
            <a:r>
              <a:rPr lang="en-IN" b="1" dirty="0">
                <a:latin typeface="Times New Roman" panose="02020603050405020304" pitchFamily="18" charset="0"/>
                <a:cs typeface="Times New Roman" panose="02020603050405020304" pitchFamily="18" charset="0"/>
              </a:rPr>
              <a:t>. Generation of dataset:  </a:t>
            </a:r>
            <a:r>
              <a:rPr lang="en-IN" dirty="0">
                <a:latin typeface="Times New Roman" panose="02020603050405020304" pitchFamily="18" charset="0"/>
                <a:cs typeface="Times New Roman" panose="02020603050405020304" pitchFamily="18" charset="0"/>
              </a:rPr>
              <a:t>The dataset is generated by running the PalmTrack.py file. </a:t>
            </a:r>
            <a:endParaRPr lang="en-IN" dirty="0"/>
          </a:p>
          <a:p>
            <a:pPr algn="just">
              <a:lnSpc>
                <a:spcPct val="150000"/>
              </a:lnSpc>
            </a:pPr>
            <a:r>
              <a:rPr lang="en-IN" b="1" dirty="0">
                <a:latin typeface="Times New Roman" panose="02020603050405020304" pitchFamily="18" charset="0"/>
                <a:cs typeface="Times New Roman" panose="02020603050405020304" pitchFamily="18" charset="0"/>
              </a:rPr>
              <a:t>ii. Resizing of Images: </a:t>
            </a:r>
            <a:r>
              <a:rPr lang="en-IN" dirty="0">
                <a:latin typeface="Times New Roman" panose="02020603050405020304" pitchFamily="18" charset="0"/>
                <a:cs typeface="Times New Roman" panose="02020603050405020304" pitchFamily="18" charset="0"/>
              </a:rPr>
              <a:t>The </a:t>
            </a:r>
            <a:r>
              <a:rPr lang="en-IN" dirty="0" err="1">
                <a:latin typeface="Times New Roman" panose="02020603050405020304" pitchFamily="18" charset="0"/>
                <a:cs typeface="Times New Roman" panose="02020603050405020304" pitchFamily="18" charset="0"/>
              </a:rPr>
              <a:t>resizeImage</a:t>
            </a:r>
            <a:r>
              <a:rPr lang="en-IN" dirty="0">
                <a:latin typeface="Times New Roman" panose="02020603050405020304" pitchFamily="18" charset="0"/>
                <a:cs typeface="Times New Roman" panose="02020603050405020304" pitchFamily="18" charset="0"/>
              </a:rPr>
              <a:t>() function resizes the images since the network accepts only images of size 89*100 pixels. </a:t>
            </a:r>
          </a:p>
          <a:p>
            <a:pPr algn="just">
              <a:lnSpc>
                <a:spcPct val="150000"/>
              </a:lnSpc>
            </a:pPr>
            <a:r>
              <a:rPr lang="en-IN" b="1" dirty="0">
                <a:latin typeface="Times New Roman" panose="02020603050405020304" pitchFamily="18" charset="0"/>
                <a:cs typeface="Times New Roman" panose="02020603050405020304" pitchFamily="18" charset="0"/>
              </a:rPr>
              <a:t>iii. Training the model using Convolutional Neural Network (CNN): </a:t>
            </a:r>
            <a:r>
              <a:rPr lang="en-IN" dirty="0">
                <a:latin typeface="Times New Roman" panose="02020603050405020304" pitchFamily="18" charset="0"/>
                <a:cs typeface="Times New Roman" panose="02020603050405020304" pitchFamily="18" charset="0"/>
              </a:rPr>
              <a:t>the dataset is fed into this network for training. The network contains </a:t>
            </a:r>
            <a:r>
              <a:rPr lang="en-IN" b="1" dirty="0">
                <a:latin typeface="Times New Roman" panose="02020603050405020304" pitchFamily="18" charset="0"/>
                <a:cs typeface="Times New Roman" panose="02020603050405020304" pitchFamily="18" charset="0"/>
              </a:rPr>
              <a:t>1 </a:t>
            </a:r>
            <a:r>
              <a:rPr lang="en-IN" dirty="0">
                <a:latin typeface="Times New Roman" panose="02020603050405020304" pitchFamily="18" charset="0"/>
                <a:cs typeface="Times New Roman" panose="02020603050405020304" pitchFamily="18" charset="0"/>
              </a:rPr>
              <a:t>input layer, </a:t>
            </a:r>
            <a:r>
              <a:rPr lang="en-IN" b="1" dirty="0">
                <a:latin typeface="Times New Roman" panose="02020603050405020304" pitchFamily="18" charset="0"/>
                <a:cs typeface="Times New Roman" panose="02020603050405020304" pitchFamily="18" charset="0"/>
              </a:rPr>
              <a:t>7 </a:t>
            </a:r>
            <a:r>
              <a:rPr lang="en-IN" dirty="0">
                <a:latin typeface="Times New Roman" panose="02020603050405020304" pitchFamily="18" charset="0"/>
                <a:cs typeface="Times New Roman" panose="02020603050405020304" pitchFamily="18" charset="0"/>
              </a:rPr>
              <a:t>hidden convolution layers with </a:t>
            </a:r>
            <a:r>
              <a:rPr lang="en-IN" b="1" dirty="0" err="1">
                <a:latin typeface="Times New Roman" panose="02020603050405020304" pitchFamily="18" charset="0"/>
                <a:cs typeface="Times New Roman" panose="02020603050405020304" pitchFamily="18" charset="0"/>
              </a:rPr>
              <a:t>Relu</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as the activation function and </a:t>
            </a:r>
            <a:r>
              <a:rPr lang="en-IN" b="1" dirty="0">
                <a:latin typeface="Times New Roman" panose="02020603050405020304" pitchFamily="18" charset="0"/>
                <a:cs typeface="Times New Roman" panose="02020603050405020304" pitchFamily="18" charset="0"/>
              </a:rPr>
              <a:t>1 </a:t>
            </a:r>
            <a:r>
              <a:rPr lang="en-IN" dirty="0">
                <a:latin typeface="Times New Roman" panose="02020603050405020304" pitchFamily="18" charset="0"/>
                <a:cs typeface="Times New Roman" panose="02020603050405020304" pitchFamily="18" charset="0"/>
              </a:rPr>
              <a:t>Fully connected layer.</a:t>
            </a:r>
            <a:endParaRPr lang="en-IN" dirty="0"/>
          </a:p>
          <a:p>
            <a:pPr algn="just">
              <a:lnSpc>
                <a:spcPct val="150000"/>
              </a:lnSpc>
            </a:pPr>
            <a:r>
              <a:rPr lang="en-IN" b="1" dirty="0">
                <a:latin typeface="Times New Roman" panose="02020603050405020304" pitchFamily="18" charset="0"/>
                <a:cs typeface="Times New Roman" panose="02020603050405020304" pitchFamily="18" charset="0"/>
              </a:rPr>
              <a:t>iv. Running the Project: </a:t>
            </a:r>
            <a:r>
              <a:rPr lang="en-IN" dirty="0">
                <a:latin typeface="Times New Roman" panose="02020603050405020304" pitchFamily="18" charset="0"/>
                <a:cs typeface="Times New Roman" panose="02020603050405020304" pitchFamily="18" charset="0"/>
              </a:rPr>
              <a:t>Running the run.py file opens up your webcam and takes continuous frames of your hand image and then predicts the class of your hand gesture in real time. </a:t>
            </a:r>
          </a:p>
          <a:p>
            <a:pPr algn="just">
              <a:lnSpc>
                <a:spcPct val="150000"/>
              </a:lnSpc>
            </a:pPr>
            <a:endParaRPr lang="en-IN" dirty="0">
              <a:latin typeface="Times New Roman" panose="02020603050405020304" pitchFamily="18" charset="0"/>
              <a:cs typeface="Times New Roman" panose="02020603050405020304" pitchFamily="18" charset="0"/>
            </a:endParaRPr>
          </a:p>
        </p:txBody>
      </p:sp>
      <p:sp>
        <p:nvSpPr>
          <p:cNvPr id="6" name="Title 7">
            <a:extLst>
              <a:ext uri="{FF2B5EF4-FFF2-40B4-BE49-F238E27FC236}">
                <a16:creationId xmlns:a16="http://schemas.microsoft.com/office/drawing/2014/main" id="{FA776C9C-315A-4C3C-ADEE-E65F98181DCB}"/>
              </a:ext>
            </a:extLst>
          </p:cNvPr>
          <p:cNvSpPr txBox="1">
            <a:spLocks/>
          </p:cNvSpPr>
          <p:nvPr/>
        </p:nvSpPr>
        <p:spPr>
          <a:xfrm>
            <a:off x="1905000" y="152718"/>
            <a:ext cx="6477000" cy="685482"/>
          </a:xfrm>
          <a:prstGeom prst="rect">
            <a:avLst/>
          </a:prstGeom>
        </p:spPr>
        <p:txBody>
          <a:bodyPr>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sz="2800" dirty="0"/>
              <a:t>     IMPLEMENTATION</a:t>
            </a:r>
          </a:p>
        </p:txBody>
      </p:sp>
    </p:spTree>
    <p:extLst>
      <p:ext uri="{BB962C8B-B14F-4D97-AF65-F5344CB8AC3E}">
        <p14:creationId xmlns:p14="http://schemas.microsoft.com/office/powerpoint/2010/main" val="3906458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8619649" y="6533567"/>
            <a:ext cx="533400" cy="365125"/>
          </a:xfrm>
        </p:spPr>
        <p:txBody>
          <a:bodyPr/>
          <a:lstStyle/>
          <a:p>
            <a:fld id="{720B46DC-49FD-4C93-A4AB-6D5A9677AF67}" type="slidenum">
              <a:rPr lang="en-US" smtClean="0"/>
              <a:t>15</a:t>
            </a:fld>
            <a:endParaRPr lang="en-US" dirty="0"/>
          </a:p>
        </p:txBody>
      </p:sp>
      <p:sp>
        <p:nvSpPr>
          <p:cNvPr id="5" name="Footer Placeholder 1"/>
          <p:cNvSpPr txBox="1">
            <a:spLocks/>
          </p:cNvSpPr>
          <p:nvPr/>
        </p:nvSpPr>
        <p:spPr>
          <a:xfrm>
            <a:off x="0" y="6664244"/>
            <a:ext cx="3810000" cy="28384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Hand Gesture Recognition For Human Computer Interaction</a:t>
            </a:r>
          </a:p>
          <a:p>
            <a:endParaRPr lang="en-US" dirty="0"/>
          </a:p>
        </p:txBody>
      </p:sp>
      <p:sp>
        <p:nvSpPr>
          <p:cNvPr id="6" name="Slide Number Placeholder 2"/>
          <p:cNvSpPr txBox="1">
            <a:spLocks/>
          </p:cNvSpPr>
          <p:nvPr/>
        </p:nvSpPr>
        <p:spPr>
          <a:xfrm>
            <a:off x="8458200" y="6380773"/>
            <a:ext cx="611823" cy="365125"/>
          </a:xfrm>
          <a:prstGeom prst="rect">
            <a:avLst/>
          </a:prstGeom>
        </p:spPr>
        <p:txBody>
          <a:bodyPr vert="horz" lIns="91440" tIns="45720" rIns="91440" bIns="45720" rtlCol="0" anchor="ctr"/>
          <a:lstStyle>
            <a:defPPr>
              <a:defRPr lang="en-US"/>
            </a:defPPr>
            <a:lvl1pPr marL="0" algn="l" defTabSz="914400" rtl="0" eaLnBrk="1" latinLnBrk="0" hangingPunct="1">
              <a:defRPr sz="24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Title 1">
            <a:extLst>
              <a:ext uri="{FF2B5EF4-FFF2-40B4-BE49-F238E27FC236}">
                <a16:creationId xmlns:a16="http://schemas.microsoft.com/office/drawing/2014/main" id="{F400FD49-72F0-4889-B912-9DEB735873C5}"/>
              </a:ext>
            </a:extLst>
          </p:cNvPr>
          <p:cNvSpPr txBox="1">
            <a:spLocks/>
          </p:cNvSpPr>
          <p:nvPr/>
        </p:nvSpPr>
        <p:spPr>
          <a:xfrm>
            <a:off x="2209800" y="109551"/>
            <a:ext cx="5943600" cy="792481"/>
          </a:xfrm>
          <a:prstGeom prst="rect">
            <a:avLst/>
          </a:prstGeom>
        </p:spPr>
        <p:txBody>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IN" sz="2800" dirty="0"/>
              <a:t>TESTING </a:t>
            </a:r>
          </a:p>
        </p:txBody>
      </p:sp>
      <p:sp>
        <p:nvSpPr>
          <p:cNvPr id="8" name="Content Placeholder 2">
            <a:extLst>
              <a:ext uri="{FF2B5EF4-FFF2-40B4-BE49-F238E27FC236}">
                <a16:creationId xmlns:a16="http://schemas.microsoft.com/office/drawing/2014/main" id="{78F22441-7D7C-4F4F-8D5C-A64BB20DBF42}"/>
              </a:ext>
            </a:extLst>
          </p:cNvPr>
          <p:cNvSpPr txBox="1">
            <a:spLocks/>
          </p:cNvSpPr>
          <p:nvPr/>
        </p:nvSpPr>
        <p:spPr>
          <a:xfrm>
            <a:off x="0" y="1071880"/>
            <a:ext cx="8991600" cy="5557520"/>
          </a:xfrm>
          <a:prstGeom prst="rect">
            <a:avLst/>
          </a:prstGeom>
        </p:spPr>
        <p:txBody>
          <a:bodyPr>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285750" indent="-285750" algn="just">
              <a:buFont typeface="Arial" charset="0"/>
              <a:buChar char="•"/>
            </a:pPr>
            <a:endParaRPr lang="en-IN" sz="1800" b="0" dirty="0">
              <a:latin typeface="Times New Roman" charset="0"/>
              <a:ea typeface="Times New Roman" charset="0"/>
              <a:cs typeface="Times New Roman" charset="0"/>
            </a:endParaRPr>
          </a:p>
        </p:txBody>
      </p:sp>
      <p:sp>
        <p:nvSpPr>
          <p:cNvPr id="9" name="Footer Placeholder 3">
            <a:extLst>
              <a:ext uri="{FF2B5EF4-FFF2-40B4-BE49-F238E27FC236}">
                <a16:creationId xmlns:a16="http://schemas.microsoft.com/office/drawing/2014/main" id="{63C33201-5651-4D7D-B3C9-504A345125D2}"/>
              </a:ext>
            </a:extLst>
          </p:cNvPr>
          <p:cNvSpPr txBox="1">
            <a:spLocks/>
          </p:cNvSpPr>
          <p:nvPr/>
        </p:nvSpPr>
        <p:spPr>
          <a:xfrm>
            <a:off x="457200" y="6492875"/>
            <a:ext cx="7086600" cy="36512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Slide Number Placeholder 4">
            <a:extLst>
              <a:ext uri="{FF2B5EF4-FFF2-40B4-BE49-F238E27FC236}">
                <a16:creationId xmlns:a16="http://schemas.microsoft.com/office/drawing/2014/main" id="{6B9E3105-4E89-4241-9169-84E54F3434D0}"/>
              </a:ext>
            </a:extLst>
          </p:cNvPr>
          <p:cNvSpPr txBox="1">
            <a:spLocks/>
          </p:cNvSpPr>
          <p:nvPr/>
        </p:nvSpPr>
        <p:spPr>
          <a:xfrm>
            <a:off x="8610600" y="6126164"/>
            <a:ext cx="1315721" cy="365125"/>
          </a:xfrm>
          <a:prstGeom prst="rect">
            <a:avLst/>
          </a:prstGeom>
        </p:spPr>
        <p:txBody>
          <a:bodyPr vert="horz" lIns="91440" tIns="45720" rIns="91440" bIns="45720" rtlCol="0" anchor="ctr"/>
          <a:lstStyle>
            <a:defPPr>
              <a:defRPr lang="en-US"/>
            </a:defPPr>
            <a:lvl1pPr marL="0" algn="l" defTabSz="914400" rtl="0" eaLnBrk="1" latinLnBrk="0" hangingPunct="1">
              <a:defRPr sz="24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9720FA5-C409-448D-BB75-C9B3E591390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8600" y="81280"/>
            <a:ext cx="685800" cy="545954"/>
          </a:xfrm>
          <a:prstGeom prst="rect">
            <a:avLst/>
          </a:prstGeom>
        </p:spPr>
      </p:pic>
      <p:graphicFrame>
        <p:nvGraphicFramePr>
          <p:cNvPr id="12" name="Table 11"/>
          <p:cNvGraphicFramePr>
            <a:graphicFrameLocks noGrp="1"/>
          </p:cNvGraphicFramePr>
          <p:nvPr/>
        </p:nvGraphicFramePr>
        <p:xfrm>
          <a:off x="111362" y="662078"/>
          <a:ext cx="8763000" cy="5871487"/>
        </p:xfrm>
        <a:graphic>
          <a:graphicData uri="http://schemas.openxmlformats.org/drawingml/2006/table">
            <a:tbl>
              <a:tblPr/>
              <a:tblGrid>
                <a:gridCol w="1460500">
                  <a:extLst>
                    <a:ext uri="{9D8B030D-6E8A-4147-A177-3AD203B41FA5}">
                      <a16:colId xmlns:a16="http://schemas.microsoft.com/office/drawing/2014/main" val="20000"/>
                    </a:ext>
                  </a:extLst>
                </a:gridCol>
                <a:gridCol w="2963129">
                  <a:extLst>
                    <a:ext uri="{9D8B030D-6E8A-4147-A177-3AD203B41FA5}">
                      <a16:colId xmlns:a16="http://schemas.microsoft.com/office/drawing/2014/main" val="20001"/>
                    </a:ext>
                  </a:extLst>
                </a:gridCol>
                <a:gridCol w="3075477">
                  <a:extLst>
                    <a:ext uri="{9D8B030D-6E8A-4147-A177-3AD203B41FA5}">
                      <a16:colId xmlns:a16="http://schemas.microsoft.com/office/drawing/2014/main" val="20002"/>
                    </a:ext>
                  </a:extLst>
                </a:gridCol>
                <a:gridCol w="1263894">
                  <a:extLst>
                    <a:ext uri="{9D8B030D-6E8A-4147-A177-3AD203B41FA5}">
                      <a16:colId xmlns:a16="http://schemas.microsoft.com/office/drawing/2014/main" val="20003"/>
                    </a:ext>
                  </a:extLst>
                </a:gridCol>
              </a:tblGrid>
              <a:tr h="297796">
                <a:tc>
                  <a:txBody>
                    <a:bodyPr/>
                    <a:lstStyle/>
                    <a:p>
                      <a:pPr algn="ctr">
                        <a:lnSpc>
                          <a:spcPct val="150000"/>
                        </a:lnSpc>
                        <a:spcAft>
                          <a:spcPts val="0"/>
                        </a:spcAft>
                      </a:pPr>
                      <a:r>
                        <a:rPr lang="en-GB" sz="1000" b="0">
                          <a:effectLst/>
                          <a:latin typeface="Times New Roman" charset="0"/>
                          <a:ea typeface="Times New Roman" charset="0"/>
                          <a:cs typeface="Times New Roman" charset="0"/>
                        </a:rPr>
                        <a:t>Test Case Id</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Description</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Expected Result</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Result</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521419">
                <a:tc>
                  <a:txBody>
                    <a:bodyPr/>
                    <a:lstStyle/>
                    <a:p>
                      <a:pPr algn="ctr">
                        <a:lnSpc>
                          <a:spcPct val="150000"/>
                        </a:lnSpc>
                        <a:spcAft>
                          <a:spcPts val="0"/>
                        </a:spcAft>
                      </a:pPr>
                      <a:r>
                        <a:rPr lang="en-GB" sz="1000" b="0">
                          <a:effectLst/>
                          <a:latin typeface="Times New Roman" charset="0"/>
                          <a:ea typeface="Times New Roman" charset="0"/>
                          <a:cs typeface="Times New Roman" charset="0"/>
                        </a:rPr>
                        <a:t>U_TC_001</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dirty="0">
                          <a:effectLst/>
                          <a:latin typeface="Times New Roman" charset="0"/>
                          <a:ea typeface="Times New Roman" charset="0"/>
                          <a:cs typeface="Times New Roman" charset="0"/>
                        </a:rPr>
                        <a:t>Loading the dataset</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50000"/>
                        </a:lnSpc>
                        <a:spcAft>
                          <a:spcPts val="0"/>
                        </a:spcAft>
                      </a:pPr>
                      <a:r>
                        <a:rPr lang="en-GB" sz="1000" b="0" dirty="0">
                          <a:effectLst/>
                          <a:latin typeface="Times New Roman" charset="0"/>
                          <a:ea typeface="Times New Roman" charset="0"/>
                          <a:cs typeface="Times New Roman" charset="0"/>
                        </a:rPr>
                        <a:t>Load the images and the labels of the training and test dataset into python lists.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Pass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21419">
                <a:tc>
                  <a:txBody>
                    <a:bodyPr/>
                    <a:lstStyle/>
                    <a:p>
                      <a:pPr algn="ctr">
                        <a:lnSpc>
                          <a:spcPct val="150000"/>
                        </a:lnSpc>
                        <a:spcAft>
                          <a:spcPts val="0"/>
                        </a:spcAft>
                      </a:pPr>
                      <a:r>
                        <a:rPr lang="en-GB" sz="1000" b="0">
                          <a:effectLst/>
                          <a:latin typeface="Times New Roman" charset="0"/>
                          <a:ea typeface="Times New Roman" charset="0"/>
                          <a:cs typeface="Times New Roman" charset="0"/>
                        </a:rPr>
                        <a:t>U_TC_002</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dirty="0">
                          <a:effectLst/>
                          <a:latin typeface="Times New Roman" charset="0"/>
                          <a:ea typeface="Times New Roman" charset="0"/>
                          <a:cs typeface="Times New Roman" charset="0"/>
                        </a:rPr>
                        <a:t>Training the convolutional neural network (CNN) and save the model,</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50000"/>
                        </a:lnSpc>
                        <a:spcAft>
                          <a:spcPts val="0"/>
                        </a:spcAft>
                      </a:pPr>
                      <a:r>
                        <a:rPr lang="en-GB" sz="1000" b="0" dirty="0">
                          <a:effectLst/>
                          <a:latin typeface="Times New Roman" charset="0"/>
                          <a:ea typeface="Times New Roman" charset="0"/>
                          <a:cs typeface="Times New Roman" charset="0"/>
                        </a:rPr>
                        <a:t>Generate a model on the dataset trained and save a model file.</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Pass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45042">
                <a:tc>
                  <a:txBody>
                    <a:bodyPr/>
                    <a:lstStyle/>
                    <a:p>
                      <a:pPr algn="ctr">
                        <a:lnSpc>
                          <a:spcPct val="150000"/>
                        </a:lnSpc>
                        <a:spcAft>
                          <a:spcPts val="0"/>
                        </a:spcAft>
                      </a:pPr>
                      <a:r>
                        <a:rPr lang="en-GB" sz="1000" b="0" dirty="0">
                          <a:effectLst/>
                          <a:latin typeface="Times New Roman" charset="0"/>
                          <a:ea typeface="Times New Roman" charset="0"/>
                          <a:cs typeface="Times New Roman" charset="0"/>
                        </a:rPr>
                        <a:t>U_TC_003</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dirty="0">
                          <a:effectLst/>
                          <a:latin typeface="Times New Roman" charset="0"/>
                          <a:ea typeface="Times New Roman" charset="0"/>
                          <a:cs typeface="Times New Roman" charset="0"/>
                        </a:rPr>
                        <a:t>Gesture recognition and prediction</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50000"/>
                        </a:lnSpc>
                        <a:spcAft>
                          <a:spcPts val="0"/>
                        </a:spcAft>
                      </a:pPr>
                      <a:r>
                        <a:rPr lang="en-GB" sz="1000" b="0" dirty="0">
                          <a:effectLst/>
                          <a:latin typeface="Times New Roman" charset="0"/>
                          <a:ea typeface="Times New Roman" charset="0"/>
                          <a:cs typeface="Times New Roman" charset="0"/>
                        </a:rPr>
                        <a:t>Capture the frame, recognise the gesture shown by the user in the region of user and predict it (right, left, zoom-in and zoom out).</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Pass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21419">
                <a:tc>
                  <a:txBody>
                    <a:bodyPr/>
                    <a:lstStyle/>
                    <a:p>
                      <a:pPr algn="ctr">
                        <a:lnSpc>
                          <a:spcPct val="150000"/>
                        </a:lnSpc>
                        <a:spcAft>
                          <a:spcPts val="0"/>
                        </a:spcAft>
                      </a:pPr>
                      <a:r>
                        <a:rPr lang="en-GB" sz="1000" b="0" dirty="0">
                          <a:effectLst/>
                          <a:latin typeface="Times New Roman" charset="0"/>
                          <a:ea typeface="Times New Roman" charset="0"/>
                          <a:cs typeface="Times New Roman" charset="0"/>
                        </a:rPr>
                        <a:t>I_TC_001</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Loading the dataset and Training the convolutional neural network (CNN)</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The images loaded into the python lists to be used as input data to the convolutional neural network.</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Pass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968665">
                <a:tc>
                  <a:txBody>
                    <a:bodyPr/>
                    <a:lstStyle/>
                    <a:p>
                      <a:pPr algn="ctr">
                        <a:lnSpc>
                          <a:spcPct val="150000"/>
                        </a:lnSpc>
                        <a:spcAft>
                          <a:spcPts val="0"/>
                        </a:spcAft>
                      </a:pPr>
                      <a:r>
                        <a:rPr lang="en-GB" sz="1000" b="0" dirty="0">
                          <a:effectLst/>
                          <a:latin typeface="Times New Roman" charset="0"/>
                          <a:ea typeface="Times New Roman" charset="0"/>
                          <a:cs typeface="Times New Roman" charset="0"/>
                        </a:rPr>
                        <a:t>I_TC_002</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Loading the trained model, opening the web camera,</a:t>
                      </a:r>
                      <a:r>
                        <a:rPr lang="en-GB" sz="1000" b="0" kern="1200" baseline="0" dirty="0">
                          <a:solidFill>
                            <a:schemeClr val="tx1"/>
                          </a:solidFill>
                          <a:effectLst/>
                          <a:latin typeface="Times New Roman" charset="0"/>
                          <a:ea typeface="Times New Roman" charset="0"/>
                          <a:cs typeface="Times New Roman" charset="0"/>
                        </a:rPr>
                        <a:t> </a:t>
                      </a:r>
                      <a:r>
                        <a:rPr lang="en-GB" sz="1000" b="0" kern="1200" dirty="0">
                          <a:solidFill>
                            <a:schemeClr val="tx1"/>
                          </a:solidFill>
                          <a:effectLst/>
                          <a:latin typeface="Times New Roman" charset="0"/>
                          <a:ea typeface="Times New Roman" charset="0"/>
                          <a:cs typeface="Times New Roman" charset="0"/>
                        </a:rPr>
                        <a:t>drawing the region of interest,</a:t>
                      </a:r>
                      <a:r>
                        <a:rPr lang="en-GB" sz="1000" b="0" kern="1200" baseline="0" dirty="0">
                          <a:solidFill>
                            <a:schemeClr val="tx1"/>
                          </a:solidFill>
                          <a:effectLst/>
                          <a:latin typeface="Times New Roman" charset="0"/>
                          <a:ea typeface="Times New Roman" charset="0"/>
                          <a:cs typeface="Times New Roman" charset="0"/>
                        </a:rPr>
                        <a:t> g</a:t>
                      </a:r>
                      <a:r>
                        <a:rPr lang="en-GB" sz="1000" b="0" kern="1200" dirty="0">
                          <a:solidFill>
                            <a:schemeClr val="tx1"/>
                          </a:solidFill>
                          <a:effectLst/>
                          <a:latin typeface="Times New Roman" charset="0"/>
                          <a:ea typeface="Times New Roman" charset="0"/>
                          <a:cs typeface="Times New Roman" charset="0"/>
                        </a:rPr>
                        <a:t>esture recognition and prediction and </a:t>
                      </a:r>
                      <a:r>
                        <a:rPr lang="en-GB" sz="1000" b="0" kern="1200" dirty="0" err="1">
                          <a:solidFill>
                            <a:schemeClr val="tx1"/>
                          </a:solidFill>
                          <a:effectLst/>
                          <a:latin typeface="Times New Roman" charset="0"/>
                          <a:ea typeface="Times New Roman" charset="0"/>
                          <a:cs typeface="Times New Roman" charset="0"/>
                        </a:rPr>
                        <a:t>PyAutoGUI</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Load the saved model, draw a bounding box in the region of interest on the frame, recognise and predicted gesture is sent to the </a:t>
                      </a:r>
                      <a:r>
                        <a:rPr lang="en-GB" sz="1000" b="0" kern="1200" dirty="0" err="1">
                          <a:solidFill>
                            <a:schemeClr val="tx1"/>
                          </a:solidFill>
                          <a:effectLst/>
                          <a:latin typeface="Times New Roman" charset="0"/>
                          <a:ea typeface="Times New Roman" charset="0"/>
                          <a:cs typeface="Times New Roman" charset="0"/>
                        </a:rPr>
                        <a:t>PyAutoGUI</a:t>
                      </a:r>
                      <a:r>
                        <a:rPr lang="en-GB" sz="1000" b="0" kern="1200" dirty="0">
                          <a:solidFill>
                            <a:schemeClr val="tx1"/>
                          </a:solidFill>
                          <a:effectLst/>
                          <a:latin typeface="Times New Roman" charset="0"/>
                          <a:ea typeface="Times New Roman" charset="0"/>
                          <a:cs typeface="Times New Roman" charset="0"/>
                        </a:rPr>
                        <a:t> module to perform the corresponding action.</a:t>
                      </a: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Pass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07866">
                <a:tc>
                  <a:txBody>
                    <a:bodyPr/>
                    <a:lstStyle/>
                    <a:p>
                      <a:pPr algn="ctr">
                        <a:lnSpc>
                          <a:spcPct val="150000"/>
                        </a:lnSpc>
                        <a:spcAft>
                          <a:spcPts val="0"/>
                        </a:spcAft>
                      </a:pPr>
                      <a:r>
                        <a:rPr lang="en-GB" sz="1000" b="0" dirty="0">
                          <a:effectLst/>
                          <a:latin typeface="Times New Roman" charset="0"/>
                          <a:ea typeface="Times New Roman" charset="0"/>
                          <a:cs typeface="Times New Roman" charset="0"/>
                        </a:rPr>
                        <a:t>S_TC_001</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Zoom – in (Palm)</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Zoom in of the page.</a:t>
                      </a: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Pass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40813">
                <a:tc>
                  <a:txBody>
                    <a:bodyPr/>
                    <a:lstStyle/>
                    <a:p>
                      <a:pPr algn="ctr">
                        <a:lnSpc>
                          <a:spcPct val="150000"/>
                        </a:lnSpc>
                        <a:spcAft>
                          <a:spcPts val="0"/>
                        </a:spcAft>
                      </a:pPr>
                      <a:r>
                        <a:rPr lang="en-GB" sz="1000" b="0" dirty="0">
                          <a:effectLst/>
                          <a:latin typeface="Times New Roman" charset="0"/>
                          <a:ea typeface="Times New Roman" charset="0"/>
                          <a:cs typeface="Times New Roman" charset="0"/>
                        </a:rPr>
                        <a:t>S_TC_002</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Zoom – out (Fist)</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Zoom out of the page.</a:t>
                      </a: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dirty="0">
                          <a:effectLst/>
                          <a:latin typeface="Times New Roman" charset="0"/>
                          <a:ea typeface="Times New Roman" charset="0"/>
                          <a:cs typeface="Times New Roman" charset="0"/>
                        </a:rPr>
                        <a:t>Pass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521419">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GB" sz="1000" b="0" dirty="0">
                          <a:effectLst/>
                          <a:latin typeface="Times New Roman" charset="0"/>
                          <a:ea typeface="Times New Roman" charset="0"/>
                          <a:cs typeface="Times New Roman" charset="0"/>
                        </a:rPr>
                        <a:t>S_TC_003</a:t>
                      </a:r>
                    </a:p>
                    <a:p>
                      <a:pPr algn="ctr">
                        <a:lnSpc>
                          <a:spcPct val="150000"/>
                        </a:lnSpc>
                        <a:spcAft>
                          <a:spcPts val="0"/>
                        </a:spcAft>
                      </a:pP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Right (Swing)</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Turn the page right or switch to the next page.</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GB" sz="1000" b="0" dirty="0">
                          <a:effectLst/>
                          <a:latin typeface="Times New Roman" charset="0"/>
                          <a:ea typeface="Times New Roman" charset="0"/>
                          <a:cs typeface="Times New Roman" charset="0"/>
                        </a:rPr>
                        <a:t>Pass</a:t>
                      </a:r>
                    </a:p>
                    <a:p>
                      <a:pPr algn="ctr">
                        <a:lnSpc>
                          <a:spcPct val="150000"/>
                        </a:lnSpc>
                        <a:spcAft>
                          <a:spcPts val="0"/>
                        </a:spcAft>
                      </a:pP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521419">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GB" sz="1000" b="0" dirty="0">
                          <a:effectLst/>
                          <a:latin typeface="Times New Roman" charset="0"/>
                          <a:ea typeface="Times New Roman" charset="0"/>
                          <a:cs typeface="Times New Roman" charset="0"/>
                        </a:rPr>
                        <a:t>S_TC_004</a:t>
                      </a:r>
                    </a:p>
                    <a:p>
                      <a:pPr algn="ctr">
                        <a:lnSpc>
                          <a:spcPct val="150000"/>
                        </a:lnSpc>
                        <a:spcAft>
                          <a:spcPts val="0"/>
                        </a:spcAft>
                      </a:pP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Left (Peace)</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Turn the page left or switch to the previous page.</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GB" sz="1000" b="0" dirty="0">
                          <a:effectLst/>
                          <a:latin typeface="Times New Roman" charset="0"/>
                          <a:ea typeface="Times New Roman" charset="0"/>
                          <a:cs typeface="Times New Roman" charset="0"/>
                        </a:rPr>
                        <a:t>Pass</a:t>
                      </a:r>
                    </a:p>
                    <a:p>
                      <a:pPr algn="ctr">
                        <a:lnSpc>
                          <a:spcPct val="150000"/>
                        </a:lnSpc>
                        <a:spcAft>
                          <a:spcPts val="0"/>
                        </a:spcAft>
                      </a:pP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504210">
                <a:tc>
                  <a:txBody>
                    <a:bodyPr/>
                    <a:lstStyle/>
                    <a:p>
                      <a:pPr algn="ctr">
                        <a:lnSpc>
                          <a:spcPct val="150000"/>
                        </a:lnSpc>
                        <a:spcAft>
                          <a:spcPts val="0"/>
                        </a:spcAft>
                      </a:pPr>
                      <a:r>
                        <a:rPr lang="en-GB" sz="1000" kern="1200" dirty="0">
                          <a:solidFill>
                            <a:schemeClr val="tx1"/>
                          </a:solidFill>
                          <a:effectLst/>
                          <a:latin typeface="Times New Roman" charset="0"/>
                          <a:ea typeface="Times New Roman" charset="0"/>
                          <a:cs typeface="Times New Roman" charset="0"/>
                        </a:rPr>
                        <a:t>S_TC_005</a:t>
                      </a:r>
                      <a:r>
                        <a:rPr lang="en-GB" sz="1000" dirty="0">
                          <a:effectLst/>
                          <a:latin typeface="Times New Roman" charset="0"/>
                          <a:ea typeface="Times New Roman" charset="0"/>
                          <a:cs typeface="Times New Roman" charset="0"/>
                        </a:rPr>
                        <a:t> </a:t>
                      </a: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kern="1200" dirty="0">
                          <a:solidFill>
                            <a:schemeClr val="tx1"/>
                          </a:solidFill>
                          <a:effectLst/>
                          <a:latin typeface="Times New Roman" charset="0"/>
                          <a:ea typeface="Times New Roman" charset="0"/>
                          <a:cs typeface="Times New Roman" charset="0"/>
                        </a:rPr>
                        <a:t>Any random gesture</a:t>
                      </a:r>
                      <a:r>
                        <a:rPr lang="en-GB" sz="1000" dirty="0">
                          <a:effectLst/>
                          <a:latin typeface="Times New Roman" charset="0"/>
                          <a:ea typeface="Times New Roman" charset="0"/>
                          <a:cs typeface="Times New Roman" charset="0"/>
                        </a:rPr>
                        <a:t> </a:t>
                      </a: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kern="1200" dirty="0">
                          <a:solidFill>
                            <a:schemeClr val="tx1"/>
                          </a:solidFill>
                          <a:effectLst/>
                          <a:latin typeface="Times New Roman" charset="0"/>
                          <a:ea typeface="Times New Roman" charset="0"/>
                          <a:cs typeface="Times New Roman" charset="0"/>
                        </a:rPr>
                        <a:t>No action should be performed</a:t>
                      </a:r>
                      <a:r>
                        <a:rPr lang="en-GB" sz="1000" dirty="0">
                          <a:effectLst/>
                          <a:latin typeface="Times New Roman" charset="0"/>
                          <a:ea typeface="Times New Roman" charset="0"/>
                          <a:cs typeface="Times New Roman" charset="0"/>
                        </a:rPr>
                        <a:t> </a:t>
                      </a: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kern="1200" dirty="0">
                          <a:solidFill>
                            <a:schemeClr val="tx1"/>
                          </a:solidFill>
                          <a:effectLst/>
                          <a:latin typeface="Times New Roman" charset="0"/>
                          <a:ea typeface="Times New Roman" charset="0"/>
                          <a:cs typeface="Times New Roman" charset="0"/>
                        </a:rPr>
                        <a:t>Fail</a:t>
                      </a:r>
                      <a:r>
                        <a:rPr lang="en-GB" sz="1000" dirty="0">
                          <a:effectLst/>
                          <a:latin typeface="Times New Roman" charset="0"/>
                          <a:ea typeface="Times New Roman" charset="0"/>
                          <a:cs typeface="Times New Roman" charset="0"/>
                        </a:rPr>
                        <a:t> </a:t>
                      </a: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bl>
          </a:graphicData>
        </a:graphic>
      </p:graphicFrame>
      <p:sp>
        <p:nvSpPr>
          <p:cNvPr id="13" name="Rectangle 1"/>
          <p:cNvSpPr>
            <a:spLocks noChangeArrowheads="1"/>
          </p:cNvSpPr>
          <p:nvPr/>
        </p:nvSpPr>
        <p:spPr bwMode="auto">
          <a:xfrm>
            <a:off x="2492375" y="1752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27254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1"/>
          </p:nvPr>
        </p:nvSpPr>
        <p:spPr>
          <a:xfrm>
            <a:off x="76200" y="6492875"/>
            <a:ext cx="3810000" cy="283845"/>
          </a:xfrm>
        </p:spPr>
        <p:txBody>
          <a:bodyPr/>
          <a:lstStyle/>
          <a:p>
            <a:r>
              <a:rPr lang="en-US" dirty="0"/>
              <a:t>Hand Gesture Recognition For Human Computer Interaction</a:t>
            </a:r>
          </a:p>
          <a:p>
            <a:endParaRPr lang="en-US" dirty="0"/>
          </a:p>
        </p:txBody>
      </p:sp>
      <p:sp>
        <p:nvSpPr>
          <p:cNvPr id="5" name="Slide Number Placeholder 2"/>
          <p:cNvSpPr>
            <a:spLocks noGrp="1"/>
          </p:cNvSpPr>
          <p:nvPr>
            <p:ph type="sldNum" sz="quarter" idx="12"/>
          </p:nvPr>
        </p:nvSpPr>
        <p:spPr>
          <a:xfrm>
            <a:off x="8458200" y="6416675"/>
            <a:ext cx="611823" cy="365125"/>
          </a:xfrm>
        </p:spPr>
        <p:txBody>
          <a:bodyPr/>
          <a:lstStyle/>
          <a:p>
            <a:r>
              <a:rPr lang="en-US" dirty="0"/>
              <a:t>16</a:t>
            </a:r>
          </a:p>
        </p:txBody>
      </p:sp>
      <p:sp>
        <p:nvSpPr>
          <p:cNvPr id="6" name="Title 1">
            <a:extLst>
              <a:ext uri="{FF2B5EF4-FFF2-40B4-BE49-F238E27FC236}">
                <a16:creationId xmlns:a16="http://schemas.microsoft.com/office/drawing/2014/main" id="{F400FD49-72F0-4889-B912-9DEB735873C5}"/>
              </a:ext>
            </a:extLst>
          </p:cNvPr>
          <p:cNvSpPr txBox="1">
            <a:spLocks/>
          </p:cNvSpPr>
          <p:nvPr/>
        </p:nvSpPr>
        <p:spPr>
          <a:xfrm>
            <a:off x="1600200" y="110810"/>
            <a:ext cx="7010400" cy="792481"/>
          </a:xfrm>
          <a:prstGeom prst="rect">
            <a:avLst/>
          </a:prstGeom>
        </p:spPr>
        <p:txBody>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IN" sz="2800" dirty="0"/>
              <a:t>RESULTS AND ANALYSIS</a:t>
            </a:r>
          </a:p>
        </p:txBody>
      </p:sp>
      <p:sp>
        <p:nvSpPr>
          <p:cNvPr id="7" name="Content Placeholder 2">
            <a:extLst>
              <a:ext uri="{FF2B5EF4-FFF2-40B4-BE49-F238E27FC236}">
                <a16:creationId xmlns:a16="http://schemas.microsoft.com/office/drawing/2014/main" id="{78F22441-7D7C-4F4F-8D5C-A64BB20DBF42}"/>
              </a:ext>
            </a:extLst>
          </p:cNvPr>
          <p:cNvSpPr txBox="1">
            <a:spLocks/>
          </p:cNvSpPr>
          <p:nvPr/>
        </p:nvSpPr>
        <p:spPr>
          <a:xfrm>
            <a:off x="32982" y="963380"/>
            <a:ext cx="8763000" cy="1809841"/>
          </a:xfrm>
          <a:prstGeom prst="rect">
            <a:avLst/>
          </a:prstGeom>
        </p:spPr>
        <p:txBody>
          <a:bodyPr>
            <a:normAutofit lnSpcReduction="1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285750" indent="-285750" algn="just">
              <a:buFont typeface="Arial" charset="0"/>
              <a:buChar char="•"/>
            </a:pPr>
            <a:r>
              <a:rPr lang="en-IN" sz="1800" b="0" dirty="0">
                <a:latin typeface="Times New Roman" charset="0"/>
                <a:ea typeface="Times New Roman" charset="0"/>
                <a:cs typeface="Times New Roman" charset="0"/>
              </a:rPr>
              <a:t>The dataset was generated with background subtraction.</a:t>
            </a:r>
          </a:p>
          <a:p>
            <a:pPr marL="285750" indent="-285750" algn="just">
              <a:buFont typeface="Arial" charset="0"/>
              <a:buChar char="•"/>
            </a:pPr>
            <a:r>
              <a:rPr lang="en-IN" sz="1800" b="0" dirty="0">
                <a:latin typeface="Times New Roman" charset="0"/>
                <a:ea typeface="Times New Roman" charset="0"/>
                <a:cs typeface="Times New Roman" charset="0"/>
              </a:rPr>
              <a:t>There are </a:t>
            </a:r>
            <a:r>
              <a:rPr lang="en-IN" sz="1800" dirty="0">
                <a:latin typeface="Times New Roman" charset="0"/>
                <a:ea typeface="Times New Roman" charset="0"/>
                <a:cs typeface="Times New Roman" charset="0"/>
              </a:rPr>
              <a:t>1000 training images </a:t>
            </a:r>
            <a:r>
              <a:rPr lang="en-IN" sz="1800" b="0" dirty="0">
                <a:latin typeface="Times New Roman" charset="0"/>
                <a:ea typeface="Times New Roman" charset="0"/>
                <a:cs typeface="Times New Roman" charset="0"/>
              </a:rPr>
              <a:t>and </a:t>
            </a:r>
            <a:r>
              <a:rPr lang="en-IN" sz="1800" dirty="0">
                <a:latin typeface="Times New Roman" charset="0"/>
                <a:ea typeface="Times New Roman" charset="0"/>
                <a:cs typeface="Times New Roman" charset="0"/>
              </a:rPr>
              <a:t>100 test images </a:t>
            </a:r>
            <a:r>
              <a:rPr lang="en-IN" sz="1800" b="0" dirty="0">
                <a:latin typeface="Times New Roman" charset="0"/>
                <a:ea typeface="Times New Roman" charset="0"/>
                <a:cs typeface="Times New Roman" charset="0"/>
              </a:rPr>
              <a:t>for each gesture.]</a:t>
            </a:r>
          </a:p>
          <a:p>
            <a:pPr marL="285750" indent="-285750" algn="just">
              <a:buFont typeface="Arial" charset="0"/>
              <a:buChar char="•"/>
            </a:pPr>
            <a:r>
              <a:rPr lang="en-IN" sz="1800" b="0" dirty="0">
                <a:latin typeface="Times New Roman" charset="0"/>
                <a:ea typeface="Times New Roman" charset="0"/>
                <a:cs typeface="Times New Roman" charset="0"/>
              </a:rPr>
              <a:t>The model was trained for 50 epochs.</a:t>
            </a:r>
          </a:p>
          <a:p>
            <a:pPr marL="285750" indent="-285750" algn="just">
              <a:buFont typeface="Arial" charset="0"/>
              <a:buChar char="•"/>
            </a:pPr>
            <a:r>
              <a:rPr lang="en-IN" sz="1800" b="0" dirty="0">
                <a:latin typeface="Times New Roman" charset="0"/>
                <a:ea typeface="Times New Roman" charset="0"/>
                <a:cs typeface="Times New Roman" charset="0"/>
              </a:rPr>
              <a:t>The model achieves an accuracy of </a:t>
            </a:r>
            <a:r>
              <a:rPr lang="en-IN" sz="1800" dirty="0">
                <a:latin typeface="Times New Roman" charset="0"/>
                <a:ea typeface="Times New Roman" charset="0"/>
                <a:cs typeface="Times New Roman" charset="0"/>
              </a:rPr>
              <a:t>99.4% on the training dataset </a:t>
            </a:r>
            <a:r>
              <a:rPr lang="en-IN" sz="1800" b="0" dirty="0">
                <a:latin typeface="Times New Roman" charset="0"/>
                <a:ea typeface="Times New Roman" charset="0"/>
                <a:cs typeface="Times New Roman" charset="0"/>
              </a:rPr>
              <a:t>and an accuracy of </a:t>
            </a:r>
            <a:r>
              <a:rPr lang="en-IN" sz="1800" dirty="0">
                <a:latin typeface="Times New Roman" charset="0"/>
                <a:ea typeface="Times New Roman" charset="0"/>
                <a:cs typeface="Times New Roman" charset="0"/>
              </a:rPr>
              <a:t>92% on the test dataset</a:t>
            </a:r>
            <a:r>
              <a:rPr lang="en-IN" sz="1800" b="0" dirty="0">
                <a:latin typeface="Times New Roman" charset="0"/>
                <a:ea typeface="Times New Roman" charset="0"/>
                <a:cs typeface="Times New Roman" charset="0"/>
              </a:rPr>
              <a:t>.</a:t>
            </a:r>
          </a:p>
          <a:p>
            <a:pPr marL="285750" indent="-285750" algn="just">
              <a:buFont typeface="Arial" charset="0"/>
              <a:buChar char="•"/>
            </a:pPr>
            <a:endParaRPr lang="en-IN" sz="1800" b="0" dirty="0">
              <a:latin typeface="Times New Roman" charset="0"/>
              <a:ea typeface="Times New Roman" charset="0"/>
              <a:cs typeface="Times New Roman" charset="0"/>
            </a:endParaRPr>
          </a:p>
          <a:p>
            <a:pPr algn="just"/>
            <a:endParaRPr lang="en-IN" sz="1800" dirty="0">
              <a:latin typeface="Times New Roman" charset="0"/>
              <a:ea typeface="Times New Roman" charset="0"/>
              <a:cs typeface="Times New Roman" charset="0"/>
            </a:endParaRPr>
          </a:p>
        </p:txBody>
      </p:sp>
      <p:sp>
        <p:nvSpPr>
          <p:cNvPr id="8" name="Footer Placeholder 3">
            <a:extLst>
              <a:ext uri="{FF2B5EF4-FFF2-40B4-BE49-F238E27FC236}">
                <a16:creationId xmlns:a16="http://schemas.microsoft.com/office/drawing/2014/main" id="{63C33201-5651-4D7D-B3C9-504A345125D2}"/>
              </a:ext>
            </a:extLst>
          </p:cNvPr>
          <p:cNvSpPr txBox="1">
            <a:spLocks/>
          </p:cNvSpPr>
          <p:nvPr/>
        </p:nvSpPr>
        <p:spPr>
          <a:xfrm>
            <a:off x="457200" y="6492875"/>
            <a:ext cx="7086600" cy="36512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10" name="Picture 9">
            <a:extLst>
              <a:ext uri="{FF2B5EF4-FFF2-40B4-BE49-F238E27FC236}">
                <a16:creationId xmlns:a16="http://schemas.microsoft.com/office/drawing/2014/main" id="{09720FA5-C409-448D-BB75-C9B3E591390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0" y="81280"/>
            <a:ext cx="990600" cy="822011"/>
          </a:xfrm>
          <a:prstGeom prst="rect">
            <a:avLst/>
          </a:prstGeom>
        </p:spPr>
      </p:pic>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4"/>
          <p:cNvSpPr>
            <a:spLocks noChangeArrowheads="1"/>
          </p:cNvSpPr>
          <p:nvPr/>
        </p:nvSpPr>
        <p:spPr bwMode="auto">
          <a:xfrm>
            <a:off x="5014382" y="3016342"/>
            <a:ext cx="77556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075" name="Picture 3" descr="window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8439" y="2895600"/>
            <a:ext cx="4274561" cy="32305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epoch 41-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2895600"/>
            <a:ext cx="4394300" cy="32940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952499" y="6123543"/>
            <a:ext cx="2438400" cy="369332"/>
          </a:xfrm>
          <a:prstGeom prst="rect">
            <a:avLst/>
          </a:prstGeom>
          <a:noFill/>
        </p:spPr>
        <p:txBody>
          <a:bodyPr wrap="square" rtlCol="0">
            <a:spAutoFit/>
          </a:bodyPr>
          <a:lstStyle/>
          <a:p>
            <a:r>
              <a:rPr lang="en-US" b="1" dirty="0">
                <a:latin typeface="Times New Roman" charset="0"/>
                <a:ea typeface="Times New Roman" charset="0"/>
                <a:cs typeface="Times New Roman" charset="0"/>
              </a:rPr>
              <a:t>Training the model</a:t>
            </a:r>
          </a:p>
        </p:txBody>
      </p:sp>
      <p:sp>
        <p:nvSpPr>
          <p:cNvPr id="17" name="TextBox 16"/>
          <p:cNvSpPr txBox="1"/>
          <p:nvPr/>
        </p:nvSpPr>
        <p:spPr>
          <a:xfrm>
            <a:off x="5600699" y="6189665"/>
            <a:ext cx="2438400" cy="369332"/>
          </a:xfrm>
          <a:prstGeom prst="rect">
            <a:avLst/>
          </a:prstGeom>
          <a:noFill/>
        </p:spPr>
        <p:txBody>
          <a:bodyPr wrap="square" rtlCol="0">
            <a:spAutoFit/>
          </a:bodyPr>
          <a:lstStyle/>
          <a:p>
            <a:r>
              <a:rPr lang="en-US" b="1" dirty="0">
                <a:latin typeface="Times New Roman" charset="0"/>
                <a:ea typeface="Times New Roman" charset="0"/>
                <a:cs typeface="Times New Roman" charset="0"/>
              </a:rPr>
              <a:t>Display of windows</a:t>
            </a:r>
          </a:p>
        </p:txBody>
      </p:sp>
    </p:spTree>
    <p:extLst>
      <p:ext uri="{BB962C8B-B14F-4D97-AF65-F5344CB8AC3E}">
        <p14:creationId xmlns:p14="http://schemas.microsoft.com/office/powerpoint/2010/main" val="333582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1"/>
          </p:nvPr>
        </p:nvSpPr>
        <p:spPr>
          <a:xfrm>
            <a:off x="76200" y="6492876"/>
            <a:ext cx="4038600" cy="250906"/>
          </a:xfrm>
        </p:spPr>
        <p:txBody>
          <a:bodyPr/>
          <a:lstStyle/>
          <a:p>
            <a:r>
              <a:rPr lang="en-US" dirty="0"/>
              <a:t>Hand Gesture Recognition For Human Computer Interaction</a:t>
            </a:r>
          </a:p>
          <a:p>
            <a:endParaRPr lang="en-US" dirty="0"/>
          </a:p>
        </p:txBody>
      </p:sp>
      <p:sp>
        <p:nvSpPr>
          <p:cNvPr id="5" name="Slide Number Placeholder 2"/>
          <p:cNvSpPr>
            <a:spLocks noGrp="1"/>
          </p:cNvSpPr>
          <p:nvPr>
            <p:ph type="sldNum" sz="quarter" idx="12"/>
          </p:nvPr>
        </p:nvSpPr>
        <p:spPr>
          <a:xfrm>
            <a:off x="8496300" y="6562475"/>
            <a:ext cx="1295399" cy="250906"/>
          </a:xfrm>
        </p:spPr>
        <p:txBody>
          <a:bodyPr/>
          <a:lstStyle/>
          <a:p>
            <a:r>
              <a:rPr lang="en-US" dirty="0"/>
              <a:t>17</a:t>
            </a:r>
          </a:p>
        </p:txBody>
      </p:sp>
      <p:sp>
        <p:nvSpPr>
          <p:cNvPr id="6" name="Title 1">
            <a:extLst>
              <a:ext uri="{FF2B5EF4-FFF2-40B4-BE49-F238E27FC236}">
                <a16:creationId xmlns:a16="http://schemas.microsoft.com/office/drawing/2014/main" id="{F400FD49-72F0-4889-B912-9DEB735873C5}"/>
              </a:ext>
            </a:extLst>
          </p:cNvPr>
          <p:cNvSpPr txBox="1">
            <a:spLocks/>
          </p:cNvSpPr>
          <p:nvPr/>
        </p:nvSpPr>
        <p:spPr>
          <a:xfrm>
            <a:off x="1600200" y="110810"/>
            <a:ext cx="7010400" cy="544577"/>
          </a:xfrm>
          <a:prstGeom prst="rect">
            <a:avLst/>
          </a:prstGeom>
        </p:spPr>
        <p:txBody>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IN" sz="2800" dirty="0"/>
              <a:t>RESULTS AND ANALYSIS </a:t>
            </a:r>
          </a:p>
        </p:txBody>
      </p:sp>
      <p:sp>
        <p:nvSpPr>
          <p:cNvPr id="7" name="Content Placeholder 2">
            <a:extLst>
              <a:ext uri="{FF2B5EF4-FFF2-40B4-BE49-F238E27FC236}">
                <a16:creationId xmlns:a16="http://schemas.microsoft.com/office/drawing/2014/main" id="{78F22441-7D7C-4F4F-8D5C-A64BB20DBF42}"/>
              </a:ext>
            </a:extLst>
          </p:cNvPr>
          <p:cNvSpPr txBox="1">
            <a:spLocks/>
          </p:cNvSpPr>
          <p:nvPr/>
        </p:nvSpPr>
        <p:spPr>
          <a:xfrm>
            <a:off x="1" y="797562"/>
            <a:ext cx="8955306" cy="5695314"/>
          </a:xfrm>
          <a:prstGeom prst="rect">
            <a:avLst/>
          </a:prstGeom>
        </p:spPr>
        <p:txBody>
          <a:bodyPr>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just"/>
            <a:endParaRPr lang="en-IN" sz="1800" dirty="0">
              <a:latin typeface="Times New Roman" charset="0"/>
              <a:ea typeface="Times New Roman" charset="0"/>
              <a:cs typeface="Times New Roman" charset="0"/>
            </a:endParaRPr>
          </a:p>
        </p:txBody>
      </p:sp>
      <p:pic>
        <p:nvPicPr>
          <p:cNvPr id="9" name="Picture 8">
            <a:extLst>
              <a:ext uri="{FF2B5EF4-FFF2-40B4-BE49-F238E27FC236}">
                <a16:creationId xmlns:a16="http://schemas.microsoft.com/office/drawing/2014/main" id="{09720FA5-C409-448D-BB75-C9B3E591390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0" y="81280"/>
            <a:ext cx="990600" cy="680720"/>
          </a:xfrm>
          <a:prstGeom prst="rect">
            <a:avLst/>
          </a:prstGeom>
        </p:spPr>
      </p:pic>
      <p:sp>
        <p:nvSpPr>
          <p:cNvPr id="10" name="Rectangle 2"/>
          <p:cNvSpPr>
            <a:spLocks noChangeArrowheads="1"/>
          </p:cNvSpPr>
          <p:nvPr/>
        </p:nvSpPr>
        <p:spPr bwMode="auto">
          <a:xfrm>
            <a:off x="0" y="-1"/>
            <a:ext cx="74295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4"/>
          <p:cNvSpPr>
            <a:spLocks noChangeArrowheads="1"/>
          </p:cNvSpPr>
          <p:nvPr/>
        </p:nvSpPr>
        <p:spPr bwMode="auto">
          <a:xfrm>
            <a:off x="5014382" y="3016341"/>
            <a:ext cx="63014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7" name="Rectangle 2"/>
          <p:cNvSpPr>
            <a:spLocks noChangeArrowheads="1"/>
          </p:cNvSpPr>
          <p:nvPr/>
        </p:nvSpPr>
        <p:spPr bwMode="auto">
          <a:xfrm>
            <a:off x="76200" y="761999"/>
            <a:ext cx="90720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097" name="Picture 1" descr="pal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1" y="762000"/>
            <a:ext cx="4321072" cy="24384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6"/>
          <p:cNvSpPr>
            <a:spLocks noChangeArrowheads="1"/>
          </p:cNvSpPr>
          <p:nvPr/>
        </p:nvSpPr>
        <p:spPr bwMode="auto">
          <a:xfrm>
            <a:off x="4473474" y="815542"/>
            <a:ext cx="821560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101" name="Picture 5" descr="fi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3473" y="815544"/>
            <a:ext cx="4289527" cy="241647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76200" y="3276600"/>
            <a:ext cx="8763000" cy="369332"/>
          </a:xfrm>
          <a:prstGeom prst="rect">
            <a:avLst/>
          </a:prstGeom>
          <a:noFill/>
        </p:spPr>
        <p:txBody>
          <a:bodyPr wrap="square" rtlCol="0">
            <a:spAutoFit/>
          </a:bodyPr>
          <a:lstStyle/>
          <a:p>
            <a:r>
              <a:rPr lang="en-GB" b="1" dirty="0">
                <a:latin typeface="Times New Roman" charset="0"/>
                <a:ea typeface="Times New Roman" charset="0"/>
                <a:cs typeface="Times New Roman" charset="0"/>
              </a:rPr>
              <a:t>Prediction of Palm Gesture (Zoom In)</a:t>
            </a:r>
            <a:r>
              <a:rPr lang="en-US" b="1" dirty="0">
                <a:latin typeface="Times New Roman" charset="0"/>
                <a:ea typeface="Times New Roman" charset="0"/>
                <a:cs typeface="Times New Roman" charset="0"/>
              </a:rPr>
              <a:t>          </a:t>
            </a:r>
            <a:r>
              <a:rPr lang="en-GB" b="1" dirty="0">
                <a:latin typeface="Times New Roman" charset="0"/>
                <a:ea typeface="Times New Roman" charset="0"/>
                <a:cs typeface="Times New Roman" charset="0"/>
              </a:rPr>
              <a:t> </a:t>
            </a:r>
            <a:r>
              <a:rPr lang="en-GB" b="1" dirty="0"/>
              <a:t>Prediction of Fist Gesture (Zoom Out)</a:t>
            </a:r>
            <a:r>
              <a:rPr lang="en-GB" dirty="0"/>
              <a:t> </a:t>
            </a:r>
            <a:endParaRPr lang="en-US" b="1" dirty="0">
              <a:latin typeface="Times New Roman" charset="0"/>
              <a:ea typeface="Times New Roman" charset="0"/>
              <a:cs typeface="Times New Roman" charset="0"/>
            </a:endParaRPr>
          </a:p>
        </p:txBody>
      </p:sp>
      <p:sp>
        <p:nvSpPr>
          <p:cNvPr id="22" name="Rectangle 8"/>
          <p:cNvSpPr>
            <a:spLocks noChangeArrowheads="1"/>
          </p:cNvSpPr>
          <p:nvPr/>
        </p:nvSpPr>
        <p:spPr bwMode="auto">
          <a:xfrm>
            <a:off x="76200" y="3645931"/>
            <a:ext cx="8118020" cy="46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103" name="Picture 7" descr="sw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99" y="3645932"/>
            <a:ext cx="4397273" cy="247419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10"/>
          <p:cNvSpPr>
            <a:spLocks noChangeArrowheads="1"/>
          </p:cNvSpPr>
          <p:nvPr/>
        </p:nvSpPr>
        <p:spPr bwMode="auto">
          <a:xfrm>
            <a:off x="4549670" y="3762103"/>
            <a:ext cx="79402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105" name="Picture 9" descr="pea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49670" y="3762104"/>
            <a:ext cx="4289530" cy="239942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72774" y="6168928"/>
            <a:ext cx="8763000" cy="369332"/>
          </a:xfrm>
          <a:prstGeom prst="rect">
            <a:avLst/>
          </a:prstGeom>
          <a:noFill/>
        </p:spPr>
        <p:txBody>
          <a:bodyPr wrap="square" rtlCol="0">
            <a:spAutoFit/>
          </a:bodyPr>
          <a:lstStyle/>
          <a:p>
            <a:r>
              <a:rPr lang="en-GB" b="1" dirty="0">
                <a:latin typeface="Times New Roman" charset="0"/>
                <a:ea typeface="Times New Roman" charset="0"/>
                <a:cs typeface="Times New Roman" charset="0"/>
              </a:rPr>
              <a:t>Prediction of Swing Gesture (Right)</a:t>
            </a:r>
            <a:r>
              <a:rPr lang="en-US" b="1" dirty="0">
                <a:latin typeface="Times New Roman" charset="0"/>
                <a:ea typeface="Times New Roman" charset="0"/>
                <a:cs typeface="Times New Roman" charset="0"/>
              </a:rPr>
              <a:t>          </a:t>
            </a:r>
            <a:r>
              <a:rPr lang="en-GB" b="1" dirty="0">
                <a:latin typeface="Times New Roman" charset="0"/>
                <a:ea typeface="Times New Roman" charset="0"/>
                <a:cs typeface="Times New Roman" charset="0"/>
              </a:rPr>
              <a:t>      </a:t>
            </a:r>
            <a:r>
              <a:rPr lang="en-GB" b="1" dirty="0"/>
              <a:t>Prediction of Peace Gesture (Left)</a:t>
            </a:r>
            <a:r>
              <a:rPr lang="en-GB" dirty="0"/>
              <a:t> </a:t>
            </a:r>
            <a:endParaRPr lang="en-US" b="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304505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1"/>
          </p:nvPr>
        </p:nvSpPr>
        <p:spPr>
          <a:xfrm>
            <a:off x="76200" y="6492875"/>
            <a:ext cx="3810000" cy="283845"/>
          </a:xfrm>
        </p:spPr>
        <p:txBody>
          <a:bodyPr/>
          <a:lstStyle/>
          <a:p>
            <a:r>
              <a:rPr lang="en-US" dirty="0"/>
              <a:t>Hand Gesture Recognition For Human Computer Interaction</a:t>
            </a:r>
          </a:p>
          <a:p>
            <a:endParaRPr lang="en-US" dirty="0"/>
          </a:p>
        </p:txBody>
      </p:sp>
      <p:sp>
        <p:nvSpPr>
          <p:cNvPr id="5" name="Slide Number Placeholder 2"/>
          <p:cNvSpPr>
            <a:spLocks noGrp="1"/>
          </p:cNvSpPr>
          <p:nvPr>
            <p:ph type="sldNum" sz="quarter" idx="12"/>
          </p:nvPr>
        </p:nvSpPr>
        <p:spPr>
          <a:xfrm>
            <a:off x="8458200" y="6380773"/>
            <a:ext cx="611823" cy="365125"/>
          </a:xfrm>
        </p:spPr>
        <p:txBody>
          <a:bodyPr/>
          <a:lstStyle/>
          <a:p>
            <a:r>
              <a:rPr lang="en-US" dirty="0"/>
              <a:t>18</a:t>
            </a:r>
          </a:p>
        </p:txBody>
      </p:sp>
      <p:sp>
        <p:nvSpPr>
          <p:cNvPr id="6" name="Title 1">
            <a:extLst>
              <a:ext uri="{FF2B5EF4-FFF2-40B4-BE49-F238E27FC236}">
                <a16:creationId xmlns:a16="http://schemas.microsoft.com/office/drawing/2014/main" id="{F400FD49-72F0-4889-B912-9DEB735873C5}"/>
              </a:ext>
            </a:extLst>
          </p:cNvPr>
          <p:cNvSpPr txBox="1">
            <a:spLocks/>
          </p:cNvSpPr>
          <p:nvPr/>
        </p:nvSpPr>
        <p:spPr>
          <a:xfrm>
            <a:off x="1143000" y="110810"/>
            <a:ext cx="8610600" cy="792481"/>
          </a:xfrm>
          <a:prstGeom prst="rect">
            <a:avLst/>
          </a:prstGeom>
        </p:spPr>
        <p:txBody>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algn="ctr"/>
            <a:r>
              <a:rPr lang="en-IN" sz="2800" dirty="0"/>
              <a:t>CONCLUSION AND </a:t>
            </a:r>
          </a:p>
          <a:p>
            <a:pPr algn="ctr"/>
            <a:r>
              <a:rPr lang="en-IN" sz="2800" dirty="0"/>
              <a:t>FUTURE ENHANCEMENT</a:t>
            </a:r>
          </a:p>
        </p:txBody>
      </p:sp>
      <p:sp>
        <p:nvSpPr>
          <p:cNvPr id="7" name="Content Placeholder 2">
            <a:extLst>
              <a:ext uri="{FF2B5EF4-FFF2-40B4-BE49-F238E27FC236}">
                <a16:creationId xmlns:a16="http://schemas.microsoft.com/office/drawing/2014/main" id="{78F22441-7D7C-4F4F-8D5C-A64BB20DBF42}"/>
              </a:ext>
            </a:extLst>
          </p:cNvPr>
          <p:cNvSpPr txBox="1">
            <a:spLocks/>
          </p:cNvSpPr>
          <p:nvPr/>
        </p:nvSpPr>
        <p:spPr>
          <a:xfrm>
            <a:off x="1" y="1206501"/>
            <a:ext cx="8839200" cy="4983164"/>
          </a:xfrm>
          <a:prstGeom prst="rect">
            <a:avLst/>
          </a:prstGeom>
        </p:spPr>
        <p:txBody>
          <a:bodyPr>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just"/>
            <a:endParaRPr lang="en-IN" sz="1800" dirty="0">
              <a:latin typeface="Times New Roman" charset="0"/>
              <a:ea typeface="Times New Roman" charset="0"/>
              <a:cs typeface="Times New Roman" charset="0"/>
            </a:endParaRPr>
          </a:p>
        </p:txBody>
      </p:sp>
      <p:sp>
        <p:nvSpPr>
          <p:cNvPr id="8" name="Footer Placeholder 3">
            <a:extLst>
              <a:ext uri="{FF2B5EF4-FFF2-40B4-BE49-F238E27FC236}">
                <a16:creationId xmlns:a16="http://schemas.microsoft.com/office/drawing/2014/main" id="{63C33201-5651-4D7D-B3C9-504A345125D2}"/>
              </a:ext>
            </a:extLst>
          </p:cNvPr>
          <p:cNvSpPr txBox="1">
            <a:spLocks/>
          </p:cNvSpPr>
          <p:nvPr/>
        </p:nvSpPr>
        <p:spPr>
          <a:xfrm>
            <a:off x="457200" y="6492875"/>
            <a:ext cx="7086600" cy="36512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9" name="Picture 8">
            <a:extLst>
              <a:ext uri="{FF2B5EF4-FFF2-40B4-BE49-F238E27FC236}">
                <a16:creationId xmlns:a16="http://schemas.microsoft.com/office/drawing/2014/main" id="{09720FA5-C409-448D-BB75-C9B3E591390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0" y="81280"/>
            <a:ext cx="914400" cy="822011"/>
          </a:xfrm>
          <a:prstGeom prst="rect">
            <a:avLst/>
          </a:prstGeom>
        </p:spPr>
      </p:pic>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4"/>
          <p:cNvSpPr>
            <a:spLocks noChangeArrowheads="1"/>
          </p:cNvSpPr>
          <p:nvPr/>
        </p:nvSpPr>
        <p:spPr bwMode="auto">
          <a:xfrm>
            <a:off x="5014382" y="3016342"/>
            <a:ext cx="77556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8" name="TextBox 17"/>
          <p:cNvSpPr txBox="1"/>
          <p:nvPr/>
        </p:nvSpPr>
        <p:spPr>
          <a:xfrm>
            <a:off x="0" y="1206501"/>
            <a:ext cx="8915400" cy="4662815"/>
          </a:xfrm>
          <a:prstGeom prst="rect">
            <a:avLst/>
          </a:prstGeom>
          <a:noFill/>
        </p:spPr>
        <p:txBody>
          <a:bodyPr wrap="square" rtlCol="0">
            <a:spAutoFit/>
          </a:bodyPr>
          <a:lstStyle/>
          <a:p>
            <a:pPr marL="285750" indent="-285750">
              <a:lnSpc>
                <a:spcPct val="150000"/>
              </a:lnSpc>
              <a:buFont typeface="Arial" charset="0"/>
              <a:buChar char="•"/>
            </a:pPr>
            <a:r>
              <a:rPr lang="en-US" dirty="0">
                <a:latin typeface="Times New Roman" charset="0"/>
                <a:ea typeface="Times New Roman" charset="0"/>
                <a:cs typeface="Times New Roman" charset="0"/>
              </a:rPr>
              <a:t>The </a:t>
            </a:r>
            <a:r>
              <a:rPr lang="en-US" b="1" dirty="0">
                <a:latin typeface="Times New Roman" charset="0"/>
                <a:ea typeface="Times New Roman" charset="0"/>
                <a:cs typeface="Times New Roman" charset="0"/>
              </a:rPr>
              <a:t>application of the project </a:t>
            </a:r>
            <a:r>
              <a:rPr lang="en-US" dirty="0">
                <a:latin typeface="Times New Roman" charset="0"/>
                <a:ea typeface="Times New Roman" charset="0"/>
                <a:cs typeface="Times New Roman" charset="0"/>
              </a:rPr>
              <a:t>are in various areas such as : </a:t>
            </a:r>
          </a:p>
          <a:p>
            <a:pPr marL="1257300" lvl="2" indent="-342900">
              <a:lnSpc>
                <a:spcPct val="150000"/>
              </a:lnSpc>
              <a:buFont typeface="+mj-lt"/>
              <a:buAutoNum type="arabicPeriod"/>
            </a:pPr>
            <a:r>
              <a:rPr lang="en-US" dirty="0">
                <a:latin typeface="Times New Roman" charset="0"/>
                <a:ea typeface="Times New Roman" charset="0"/>
                <a:cs typeface="Times New Roman" charset="0"/>
              </a:rPr>
              <a:t>Automated homes</a:t>
            </a:r>
          </a:p>
          <a:p>
            <a:pPr marL="1257300" lvl="2" indent="-342900">
              <a:lnSpc>
                <a:spcPct val="150000"/>
              </a:lnSpc>
              <a:buFont typeface="+mj-lt"/>
              <a:buAutoNum type="arabicPeriod"/>
            </a:pPr>
            <a:r>
              <a:rPr lang="en-US" dirty="0">
                <a:latin typeface="Times New Roman" charset="0"/>
                <a:ea typeface="Times New Roman" charset="0"/>
                <a:cs typeface="Times New Roman" charset="0"/>
              </a:rPr>
              <a:t>Making presentations </a:t>
            </a:r>
          </a:p>
          <a:p>
            <a:pPr marL="1257300" lvl="2" indent="-342900">
              <a:lnSpc>
                <a:spcPct val="150000"/>
              </a:lnSpc>
              <a:buFont typeface="+mj-lt"/>
              <a:buAutoNum type="arabicPeriod"/>
            </a:pPr>
            <a:r>
              <a:rPr lang="en-US" dirty="0">
                <a:latin typeface="Times New Roman" charset="0"/>
                <a:ea typeface="Times New Roman" charset="0"/>
                <a:cs typeface="Times New Roman" charset="0"/>
              </a:rPr>
              <a:t>Gaming </a:t>
            </a:r>
          </a:p>
          <a:p>
            <a:pPr marL="1257300" lvl="2" indent="-342900">
              <a:lnSpc>
                <a:spcPct val="150000"/>
              </a:lnSpc>
              <a:buFont typeface="+mj-lt"/>
              <a:buAutoNum type="arabicPeriod"/>
            </a:pPr>
            <a:r>
              <a:rPr lang="en-US" dirty="0">
                <a:latin typeface="Times New Roman" charset="0"/>
                <a:ea typeface="Times New Roman" charset="0"/>
                <a:cs typeface="Times New Roman" charset="0"/>
              </a:rPr>
              <a:t>Switching T.V channels </a:t>
            </a:r>
          </a:p>
          <a:p>
            <a:pPr marL="1257300" lvl="2" indent="-342900">
              <a:lnSpc>
                <a:spcPct val="150000"/>
              </a:lnSpc>
              <a:buFont typeface="+mj-lt"/>
              <a:buAutoNum type="arabicPeriod"/>
            </a:pPr>
            <a:r>
              <a:rPr lang="en-US" dirty="0">
                <a:latin typeface="Times New Roman" charset="0"/>
                <a:ea typeface="Times New Roman" charset="0"/>
                <a:cs typeface="Times New Roman" charset="0"/>
              </a:rPr>
              <a:t>Internet of Things (IOT)</a:t>
            </a:r>
          </a:p>
          <a:p>
            <a:pPr marL="285750" indent="-285750">
              <a:lnSpc>
                <a:spcPct val="150000"/>
              </a:lnSpc>
              <a:buFont typeface="Arial" charset="0"/>
              <a:buChar char="•"/>
            </a:pPr>
            <a:r>
              <a:rPr lang="en-US" dirty="0">
                <a:latin typeface="Times New Roman" charset="0"/>
                <a:ea typeface="Times New Roman" charset="0"/>
                <a:cs typeface="Times New Roman" charset="0"/>
              </a:rPr>
              <a:t>As part of the </a:t>
            </a:r>
            <a:r>
              <a:rPr lang="en-US" b="1" dirty="0">
                <a:latin typeface="Times New Roman" charset="0"/>
                <a:ea typeface="Times New Roman" charset="0"/>
                <a:cs typeface="Times New Roman" charset="0"/>
              </a:rPr>
              <a:t>future work and enhancement </a:t>
            </a:r>
            <a:r>
              <a:rPr lang="en-US" dirty="0">
                <a:latin typeface="Times New Roman" charset="0"/>
                <a:ea typeface="Times New Roman" charset="0"/>
                <a:cs typeface="Times New Roman" charset="0"/>
              </a:rPr>
              <a:t>the following can be implemented : </a:t>
            </a:r>
          </a:p>
          <a:p>
            <a:pPr marL="1257300" lvl="2" indent="-342900">
              <a:lnSpc>
                <a:spcPct val="150000"/>
              </a:lnSpc>
              <a:buFont typeface="+mj-lt"/>
              <a:buAutoNum type="arabicPeriod"/>
            </a:pPr>
            <a:r>
              <a:rPr lang="en-US" dirty="0">
                <a:latin typeface="Times New Roman" charset="0"/>
                <a:ea typeface="Times New Roman" charset="0"/>
                <a:cs typeface="Times New Roman" charset="0"/>
              </a:rPr>
              <a:t>More number of gestures</a:t>
            </a:r>
            <a:endParaRPr lang="en-GB" dirty="0">
              <a:latin typeface="Times New Roman" charset="0"/>
              <a:ea typeface="Times New Roman" charset="0"/>
              <a:cs typeface="Times New Roman" charset="0"/>
            </a:endParaRPr>
          </a:p>
          <a:p>
            <a:pPr marL="1257300" lvl="2" indent="-342900">
              <a:lnSpc>
                <a:spcPct val="150000"/>
              </a:lnSpc>
              <a:buFont typeface="+mj-lt"/>
              <a:buAutoNum type="arabicPeriod"/>
            </a:pPr>
            <a:r>
              <a:rPr lang="en-US" dirty="0">
                <a:latin typeface="Times New Roman" charset="0"/>
                <a:ea typeface="Times New Roman" charset="0"/>
                <a:cs typeface="Times New Roman" charset="0"/>
              </a:rPr>
              <a:t>Extending to dynamic gestures such as swiping left and right</a:t>
            </a:r>
            <a:endParaRPr lang="en-GB" dirty="0">
              <a:latin typeface="Times New Roman" charset="0"/>
              <a:ea typeface="Times New Roman" charset="0"/>
              <a:cs typeface="Times New Roman" charset="0"/>
            </a:endParaRPr>
          </a:p>
          <a:p>
            <a:pPr marL="1257300" lvl="2" indent="-342900">
              <a:lnSpc>
                <a:spcPct val="150000"/>
              </a:lnSpc>
              <a:buFont typeface="+mj-lt"/>
              <a:buAutoNum type="arabicPeriod"/>
            </a:pPr>
            <a:r>
              <a:rPr lang="en-US" dirty="0">
                <a:latin typeface="Times New Roman" charset="0"/>
                <a:ea typeface="Times New Roman" charset="0"/>
                <a:cs typeface="Times New Roman" charset="0"/>
              </a:rPr>
              <a:t>Better accuracy and efficiency</a:t>
            </a:r>
          </a:p>
          <a:p>
            <a:pPr marL="1257300" lvl="2" indent="-342900">
              <a:lnSpc>
                <a:spcPct val="150000"/>
              </a:lnSpc>
              <a:buFont typeface="+mj-lt"/>
              <a:buAutoNum type="arabicPeriod"/>
            </a:pPr>
            <a:r>
              <a:rPr lang="en-US" dirty="0">
                <a:latin typeface="Times New Roman" charset="0"/>
                <a:ea typeface="Times New Roman" charset="0"/>
                <a:cs typeface="Times New Roman" charset="0"/>
              </a:rPr>
              <a:t>Moving through multiple pages</a:t>
            </a:r>
          </a:p>
        </p:txBody>
      </p:sp>
    </p:spTree>
    <p:extLst>
      <p:ext uri="{BB962C8B-B14F-4D97-AF65-F5344CB8AC3E}">
        <p14:creationId xmlns:p14="http://schemas.microsoft.com/office/powerpoint/2010/main" val="464837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152718"/>
            <a:ext cx="6705600" cy="611199"/>
          </a:xfrm>
          <a:prstGeom prst="rect">
            <a:avLst/>
          </a:prstGeom>
        </p:spPr>
        <p:txBody>
          <a:bodyPr>
            <a:normAutofit fontScale="97500" lnSpcReduction="10000"/>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a:t>          REFERENCES</a:t>
            </a:r>
            <a:endParaRPr lang="en-US" dirty="0"/>
          </a:p>
        </p:txBody>
      </p:sp>
      <p:sp>
        <p:nvSpPr>
          <p:cNvPr id="5" name="Content Placeholder 2"/>
          <p:cNvSpPr txBox="1">
            <a:spLocks/>
          </p:cNvSpPr>
          <p:nvPr/>
        </p:nvSpPr>
        <p:spPr>
          <a:xfrm>
            <a:off x="152400" y="1066801"/>
            <a:ext cx="8686800" cy="5426075"/>
          </a:xfrm>
          <a:prstGeom prst="rect">
            <a:avLst/>
          </a:prstGeom>
        </p:spPr>
        <p:txBody>
          <a:bodyPr>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just">
              <a:lnSpc>
                <a:spcPct val="120000"/>
              </a:lnSpc>
            </a:pPr>
            <a:r>
              <a:rPr lang="en-GB" sz="1400" b="0" dirty="0">
                <a:latin typeface="Times New Roman" panose="02020603050405020304" pitchFamily="18" charset="0"/>
                <a:cs typeface="Times New Roman" panose="02020603050405020304" pitchFamily="18" charset="0"/>
              </a:rPr>
              <a:t>[1] </a:t>
            </a:r>
            <a:r>
              <a:rPr lang="en-GB" sz="1400" b="0" dirty="0" err="1">
                <a:latin typeface="Times New Roman" panose="02020603050405020304" pitchFamily="18" charset="0"/>
                <a:cs typeface="Times New Roman" panose="02020603050405020304" pitchFamily="18" charset="0"/>
              </a:rPr>
              <a:t>Meenakshi</a:t>
            </a:r>
            <a:r>
              <a:rPr lang="en-GB" sz="1400" b="0" dirty="0">
                <a:latin typeface="Times New Roman" panose="02020603050405020304" pitchFamily="18" charset="0"/>
                <a:cs typeface="Times New Roman" panose="02020603050405020304" pitchFamily="18" charset="0"/>
              </a:rPr>
              <a:t> Panwar, </a:t>
            </a:r>
            <a:r>
              <a:rPr lang="en-GB" sz="1400" b="0" dirty="0" err="1">
                <a:latin typeface="Times New Roman" panose="02020603050405020304" pitchFamily="18" charset="0"/>
                <a:cs typeface="Times New Roman" panose="02020603050405020304" pitchFamily="18" charset="0"/>
              </a:rPr>
              <a:t>Pawan</a:t>
            </a:r>
            <a:r>
              <a:rPr lang="en-GB" sz="1400" b="0" dirty="0">
                <a:latin typeface="Times New Roman" panose="02020603050405020304" pitchFamily="18" charset="0"/>
                <a:cs typeface="Times New Roman" panose="02020603050405020304" pitchFamily="18" charset="0"/>
              </a:rPr>
              <a:t> Singh </a:t>
            </a:r>
            <a:r>
              <a:rPr lang="en-GB" sz="1400" b="0" dirty="0" err="1">
                <a:latin typeface="Times New Roman" panose="02020603050405020304" pitchFamily="18" charset="0"/>
                <a:cs typeface="Times New Roman" panose="02020603050405020304" pitchFamily="18" charset="0"/>
              </a:rPr>
              <a:t>Mehra</a:t>
            </a:r>
            <a:r>
              <a:rPr lang="en-GB" sz="1400" b="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Hand Gesture Recognition for Human Computer Interaction,</a:t>
            </a:r>
            <a:r>
              <a:rPr lang="en-GB" sz="1400" b="0" dirty="0">
                <a:latin typeface="Times New Roman" panose="02020603050405020304" pitchFamily="18" charset="0"/>
                <a:cs typeface="Times New Roman" panose="02020603050405020304" pitchFamily="18" charset="0"/>
              </a:rPr>
              <a:t> International Conference on Image Information Processing India (2011).</a:t>
            </a:r>
            <a:endParaRPr lang="en-US" sz="1400" b="0" dirty="0">
              <a:latin typeface="Times New Roman" panose="02020603050405020304" pitchFamily="18" charset="0"/>
              <a:cs typeface="Times New Roman" panose="02020603050405020304" pitchFamily="18" charset="0"/>
            </a:endParaRPr>
          </a:p>
          <a:p>
            <a:pPr algn="just">
              <a:lnSpc>
                <a:spcPct val="120000"/>
              </a:lnSpc>
            </a:pPr>
            <a:r>
              <a:rPr lang="en-GB" sz="1400" b="0" dirty="0">
                <a:latin typeface="Times New Roman" panose="02020603050405020304" pitchFamily="18" charset="0"/>
                <a:cs typeface="Times New Roman" panose="02020603050405020304" pitchFamily="18" charset="0"/>
              </a:rPr>
              <a:t>[2] </a:t>
            </a:r>
            <a:r>
              <a:rPr lang="en-GB" sz="1400" b="0" dirty="0" err="1">
                <a:latin typeface="Times New Roman" panose="02020603050405020304" pitchFamily="18" charset="0"/>
                <a:cs typeface="Times New Roman" panose="02020603050405020304" pitchFamily="18" charset="0"/>
              </a:rPr>
              <a:t>Rafiqul</a:t>
            </a:r>
            <a:r>
              <a:rPr lang="en-GB" sz="1400" b="0" dirty="0">
                <a:latin typeface="Times New Roman" panose="02020603050405020304" pitchFamily="18" charset="0"/>
                <a:cs typeface="Times New Roman" panose="02020603050405020304" pitchFamily="18" charset="0"/>
              </a:rPr>
              <a:t> Zaman Khan and Noor Adnan </a:t>
            </a:r>
            <a:r>
              <a:rPr lang="en-GB" sz="1400" b="0" dirty="0" err="1">
                <a:latin typeface="Times New Roman" panose="02020603050405020304" pitchFamily="18" charset="0"/>
                <a:cs typeface="Times New Roman" panose="02020603050405020304" pitchFamily="18" charset="0"/>
              </a:rPr>
              <a:t>Ibraheem</a:t>
            </a:r>
            <a:r>
              <a:rPr lang="en-GB" sz="1400" b="0" dirty="0">
                <a:latin typeface="Times New Roman" panose="02020603050405020304" pitchFamily="18" charset="0"/>
                <a:cs typeface="Times New Roman" panose="02020603050405020304" pitchFamily="18" charset="0"/>
              </a:rPr>
              <a:t>, </a:t>
            </a:r>
            <a:r>
              <a:rPr lang="en-GB" sz="1400" dirty="0" err="1">
                <a:latin typeface="Times New Roman" panose="02020603050405020304" pitchFamily="18" charset="0"/>
                <a:cs typeface="Times New Roman" panose="02020603050405020304" pitchFamily="18" charset="0"/>
              </a:rPr>
              <a:t>Comparitive</a:t>
            </a:r>
            <a:r>
              <a:rPr lang="en-GB" sz="1400" dirty="0">
                <a:latin typeface="Times New Roman" panose="02020603050405020304" pitchFamily="18" charset="0"/>
                <a:cs typeface="Times New Roman" panose="02020603050405020304" pitchFamily="18" charset="0"/>
              </a:rPr>
              <a:t> Study Of Hand Gesture Recognition System, </a:t>
            </a:r>
            <a:r>
              <a:rPr lang="en-GB" sz="1400" b="0" dirty="0">
                <a:latin typeface="Times New Roman" panose="02020603050405020304" pitchFamily="18" charset="0"/>
                <a:cs typeface="Times New Roman" panose="02020603050405020304" pitchFamily="18" charset="0"/>
              </a:rPr>
              <a:t>AIRCC Digital Library </a:t>
            </a:r>
            <a:endParaRPr lang="en-US" sz="1400" b="0" dirty="0">
              <a:latin typeface="Times New Roman" panose="02020603050405020304" pitchFamily="18" charset="0"/>
              <a:cs typeface="Times New Roman" panose="02020603050405020304" pitchFamily="18" charset="0"/>
            </a:endParaRPr>
          </a:p>
          <a:p>
            <a:pPr algn="just">
              <a:lnSpc>
                <a:spcPct val="120000"/>
              </a:lnSpc>
            </a:pPr>
            <a:r>
              <a:rPr lang="en-GB" sz="1400" b="0" dirty="0">
                <a:latin typeface="Times New Roman" panose="02020603050405020304" pitchFamily="18" charset="0"/>
                <a:cs typeface="Times New Roman" panose="02020603050405020304" pitchFamily="18" charset="0"/>
              </a:rPr>
              <a:t>[3] </a:t>
            </a:r>
            <a:r>
              <a:rPr lang="en-IN" sz="1400" b="0" dirty="0" err="1">
                <a:latin typeface="Times New Roman" panose="02020603050405020304" pitchFamily="18" charset="0"/>
                <a:cs typeface="Times New Roman" panose="02020603050405020304" pitchFamily="18" charset="0"/>
              </a:rPr>
              <a:t>Arpita</a:t>
            </a:r>
            <a:r>
              <a:rPr lang="en-IN" sz="1400" b="0" dirty="0">
                <a:latin typeface="Times New Roman" panose="02020603050405020304" pitchFamily="18" charset="0"/>
                <a:cs typeface="Times New Roman" panose="02020603050405020304" pitchFamily="18" charset="0"/>
              </a:rPr>
              <a:t> Ray Sarkar ,G. </a:t>
            </a:r>
            <a:r>
              <a:rPr lang="en-IN" sz="1400" b="0" dirty="0" err="1">
                <a:latin typeface="Times New Roman" panose="02020603050405020304" pitchFamily="18" charset="0"/>
                <a:cs typeface="Times New Roman" panose="02020603050405020304" pitchFamily="18" charset="0"/>
              </a:rPr>
              <a:t>Sanyal</a:t>
            </a:r>
            <a:r>
              <a:rPr lang="en-IN" sz="1400" b="0" dirty="0">
                <a:latin typeface="Times New Roman" panose="02020603050405020304" pitchFamily="18" charset="0"/>
                <a:cs typeface="Times New Roman" panose="02020603050405020304" pitchFamily="18" charset="0"/>
              </a:rPr>
              <a:t> , </a:t>
            </a:r>
            <a:r>
              <a:rPr lang="en-GB" sz="1400" b="0" dirty="0">
                <a:latin typeface="Times New Roman" panose="02020603050405020304" pitchFamily="18" charset="0"/>
                <a:cs typeface="Times New Roman" panose="02020603050405020304" pitchFamily="18" charset="0"/>
              </a:rPr>
              <a:t>S. </a:t>
            </a:r>
            <a:r>
              <a:rPr lang="en-GB" sz="1400" b="0" dirty="0" err="1">
                <a:latin typeface="Times New Roman" panose="02020603050405020304" pitchFamily="18" charset="0"/>
                <a:cs typeface="Times New Roman" panose="02020603050405020304" pitchFamily="18" charset="0"/>
              </a:rPr>
              <a:t>Majumder</a:t>
            </a:r>
            <a:r>
              <a:rPr lang="en-IN" sz="1400" b="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Hand Gesture Recognition Systems: A Survey ,</a:t>
            </a:r>
            <a:r>
              <a:rPr lang="en-GB" sz="1400" b="0" dirty="0">
                <a:latin typeface="Times New Roman" panose="02020603050405020304" pitchFamily="18" charset="0"/>
                <a:cs typeface="Times New Roman" panose="02020603050405020304" pitchFamily="18" charset="0"/>
              </a:rPr>
              <a:t>International Journal of Computer Applications  Volume 71– No.15, May 2013.</a:t>
            </a:r>
            <a:endParaRPr lang="en-US" sz="1400" b="0" dirty="0">
              <a:latin typeface="Times New Roman" panose="02020603050405020304" pitchFamily="18" charset="0"/>
              <a:cs typeface="Times New Roman" panose="02020603050405020304" pitchFamily="18" charset="0"/>
            </a:endParaRPr>
          </a:p>
          <a:p>
            <a:pPr algn="just">
              <a:lnSpc>
                <a:spcPct val="120000"/>
              </a:lnSpc>
            </a:pPr>
            <a:r>
              <a:rPr lang="en-GB" sz="1400" b="0" dirty="0">
                <a:latin typeface="Times New Roman" panose="02020603050405020304" pitchFamily="18" charset="0"/>
                <a:cs typeface="Times New Roman" panose="02020603050405020304" pitchFamily="18" charset="0"/>
              </a:rPr>
              <a:t>[4] </a:t>
            </a:r>
            <a:r>
              <a:rPr lang="en-GB" sz="1400" b="0" dirty="0" err="1">
                <a:latin typeface="Times New Roman" panose="02020603050405020304" pitchFamily="18" charset="0"/>
                <a:cs typeface="Times New Roman" panose="02020603050405020304" pitchFamily="18" charset="0"/>
              </a:rPr>
              <a:t>Manjunath</a:t>
            </a:r>
            <a:r>
              <a:rPr lang="en-GB" sz="1400" b="0" dirty="0">
                <a:latin typeface="Times New Roman" panose="02020603050405020304" pitchFamily="18" charset="0"/>
                <a:cs typeface="Times New Roman" panose="02020603050405020304" pitchFamily="18" charset="0"/>
              </a:rPr>
              <a:t> A E ,</a:t>
            </a:r>
            <a:r>
              <a:rPr lang="en-GB" sz="1400" b="0" dirty="0" err="1">
                <a:latin typeface="Times New Roman" panose="02020603050405020304" pitchFamily="18" charset="0"/>
                <a:cs typeface="Times New Roman" panose="02020603050405020304" pitchFamily="18" charset="0"/>
              </a:rPr>
              <a:t>Vijaya</a:t>
            </a:r>
            <a:r>
              <a:rPr lang="en-GB" sz="1400" b="0" dirty="0">
                <a:latin typeface="Times New Roman" panose="02020603050405020304" pitchFamily="18" charset="0"/>
                <a:cs typeface="Times New Roman" panose="02020603050405020304" pitchFamily="18" charset="0"/>
              </a:rPr>
              <a:t> Kumar B P , Rajesh H</a:t>
            </a:r>
            <a:r>
              <a:rPr lang="en-IN" sz="1400" b="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Comparative Study of Hand Gesture Recognition Algorithms,</a:t>
            </a:r>
            <a:r>
              <a:rPr lang="en-GB" sz="1400" b="0" dirty="0">
                <a:latin typeface="Times New Roman" panose="02020603050405020304" pitchFamily="18" charset="0"/>
                <a:cs typeface="Times New Roman" panose="02020603050405020304" pitchFamily="18" charset="0"/>
              </a:rPr>
              <a:t> International Journal of Research in Computer and Communication Technology, </a:t>
            </a:r>
            <a:r>
              <a:rPr lang="en-GB" sz="1400" b="0" dirty="0" err="1">
                <a:latin typeface="Times New Roman" panose="02020603050405020304" pitchFamily="18" charset="0"/>
                <a:cs typeface="Times New Roman" panose="02020603050405020304" pitchFamily="18" charset="0"/>
              </a:rPr>
              <a:t>Vol</a:t>
            </a:r>
            <a:r>
              <a:rPr lang="en-GB" sz="1400" b="0" dirty="0">
                <a:latin typeface="Times New Roman" panose="02020603050405020304" pitchFamily="18" charset="0"/>
                <a:cs typeface="Times New Roman" panose="02020603050405020304" pitchFamily="18" charset="0"/>
              </a:rPr>
              <a:t> 3, Issue 4, April- 2014.</a:t>
            </a:r>
            <a:endParaRPr lang="en-US" sz="1400" b="0" dirty="0">
              <a:latin typeface="Times New Roman" panose="02020603050405020304" pitchFamily="18" charset="0"/>
              <a:cs typeface="Times New Roman" panose="02020603050405020304" pitchFamily="18" charset="0"/>
            </a:endParaRPr>
          </a:p>
          <a:p>
            <a:pPr algn="just">
              <a:lnSpc>
                <a:spcPct val="120000"/>
              </a:lnSpc>
            </a:pPr>
            <a:r>
              <a:rPr lang="en-IN" sz="1400" b="0" dirty="0">
                <a:latin typeface="Times New Roman" panose="02020603050405020304" pitchFamily="18" charset="0"/>
                <a:cs typeface="Times New Roman" panose="02020603050405020304" pitchFamily="18" charset="0"/>
              </a:rPr>
              <a:t>[5] </a:t>
            </a:r>
            <a:r>
              <a:rPr lang="en-GB" sz="1400" b="0" dirty="0" err="1">
                <a:latin typeface="Times New Roman" panose="02020603050405020304" pitchFamily="18" charset="0"/>
                <a:cs typeface="Times New Roman" panose="02020603050405020304" pitchFamily="18" charset="0"/>
              </a:rPr>
              <a:t>Dnyanada</a:t>
            </a:r>
            <a:r>
              <a:rPr lang="en-GB" sz="1400" b="0" dirty="0">
                <a:latin typeface="Times New Roman" panose="02020603050405020304" pitchFamily="18" charset="0"/>
                <a:cs typeface="Times New Roman" panose="02020603050405020304" pitchFamily="18" charset="0"/>
              </a:rPr>
              <a:t> R </a:t>
            </a:r>
            <a:r>
              <a:rPr lang="en-GB" sz="1400" b="0" dirty="0" err="1">
                <a:latin typeface="Times New Roman" panose="02020603050405020304" pitchFamily="18" charset="0"/>
                <a:cs typeface="Times New Roman" panose="02020603050405020304" pitchFamily="18" charset="0"/>
              </a:rPr>
              <a:t>Jadhav</a:t>
            </a:r>
            <a:r>
              <a:rPr lang="en-GB" sz="1400" b="0" dirty="0">
                <a:latin typeface="Times New Roman" panose="02020603050405020304" pitchFamily="18" charset="0"/>
                <a:cs typeface="Times New Roman" panose="02020603050405020304" pitchFamily="18" charset="0"/>
              </a:rPr>
              <a:t>, L. M. R. J Lobo,</a:t>
            </a:r>
            <a:r>
              <a:rPr lang="en-GB" sz="1400" dirty="0">
                <a:latin typeface="Times New Roman" panose="02020603050405020304" pitchFamily="18" charset="0"/>
                <a:cs typeface="Times New Roman" panose="02020603050405020304" pitchFamily="18" charset="0"/>
              </a:rPr>
              <a:t> Navigation of PowerPoint Using Hand Gestures ,  </a:t>
            </a:r>
            <a:r>
              <a:rPr lang="en-GB" sz="1400" b="0" dirty="0">
                <a:latin typeface="Times New Roman" panose="02020603050405020304" pitchFamily="18" charset="0"/>
                <a:cs typeface="Times New Roman" panose="02020603050405020304" pitchFamily="18" charset="0"/>
              </a:rPr>
              <a:t>International Journal of Science and Research (IJSR) 2015.</a:t>
            </a:r>
            <a:endParaRPr lang="en-US" sz="1400" b="0" dirty="0">
              <a:latin typeface="Times New Roman" panose="02020603050405020304" pitchFamily="18" charset="0"/>
              <a:cs typeface="Times New Roman" panose="02020603050405020304" pitchFamily="18" charset="0"/>
            </a:endParaRPr>
          </a:p>
          <a:p>
            <a:pPr algn="just">
              <a:lnSpc>
                <a:spcPct val="120000"/>
              </a:lnSpc>
            </a:pPr>
            <a:r>
              <a:rPr lang="en-GB" sz="1400" b="0" dirty="0">
                <a:latin typeface="Times New Roman" panose="02020603050405020304" pitchFamily="18" charset="0"/>
                <a:cs typeface="Times New Roman" panose="02020603050405020304" pitchFamily="18" charset="0"/>
              </a:rPr>
              <a:t>[6] </a:t>
            </a:r>
            <a:r>
              <a:rPr lang="en-GB" sz="1400" b="0" dirty="0" err="1">
                <a:latin typeface="Times New Roman" panose="02020603050405020304" pitchFamily="18" charset="0"/>
                <a:cs typeface="Times New Roman" panose="02020603050405020304" pitchFamily="18" charset="0"/>
              </a:rPr>
              <a:t>Ruchi</a:t>
            </a:r>
            <a:r>
              <a:rPr lang="en-GB" sz="1400" b="0" dirty="0">
                <a:latin typeface="Times New Roman" panose="02020603050405020304" pitchFamily="18" charset="0"/>
                <a:cs typeface="Times New Roman" panose="02020603050405020304" pitchFamily="18" charset="0"/>
              </a:rPr>
              <a:t> Manish </a:t>
            </a:r>
            <a:r>
              <a:rPr lang="en-GB" sz="1400" b="0" dirty="0" err="1">
                <a:latin typeface="Times New Roman" panose="02020603050405020304" pitchFamily="18" charset="0"/>
                <a:cs typeface="Times New Roman" panose="02020603050405020304" pitchFamily="18" charset="0"/>
              </a:rPr>
              <a:t>Gurav</a:t>
            </a:r>
            <a:r>
              <a:rPr lang="en-GB" sz="1400" b="0" dirty="0">
                <a:latin typeface="Times New Roman" panose="02020603050405020304" pitchFamily="18" charset="0"/>
                <a:cs typeface="Times New Roman" panose="02020603050405020304" pitchFamily="18" charset="0"/>
              </a:rPr>
              <a:t>, </a:t>
            </a:r>
            <a:r>
              <a:rPr lang="en-GB" sz="1400" b="0" dirty="0" err="1">
                <a:latin typeface="Times New Roman" panose="02020603050405020304" pitchFamily="18" charset="0"/>
                <a:cs typeface="Times New Roman" panose="02020603050405020304" pitchFamily="18" charset="0"/>
              </a:rPr>
              <a:t>Premanand</a:t>
            </a:r>
            <a:r>
              <a:rPr lang="en-GB" sz="1400" b="0" dirty="0">
                <a:latin typeface="Times New Roman" panose="02020603050405020304" pitchFamily="18" charset="0"/>
                <a:cs typeface="Times New Roman" panose="02020603050405020304" pitchFamily="18" charset="0"/>
              </a:rPr>
              <a:t> K. </a:t>
            </a:r>
            <a:r>
              <a:rPr lang="en-GB" sz="1400" b="0" dirty="0" err="1">
                <a:latin typeface="Times New Roman" panose="02020603050405020304" pitchFamily="18" charset="0"/>
                <a:cs typeface="Times New Roman" panose="02020603050405020304" pitchFamily="18" charset="0"/>
              </a:rPr>
              <a:t>Kadbe</a:t>
            </a:r>
            <a:r>
              <a:rPr lang="en-GB" sz="1400" b="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Real time finger tracking and contour detection for gesture recognition using OpenCV,</a:t>
            </a:r>
            <a:r>
              <a:rPr lang="en-GB" sz="1400" b="0" dirty="0">
                <a:latin typeface="Times New Roman" panose="02020603050405020304" pitchFamily="18" charset="0"/>
                <a:cs typeface="Times New Roman" panose="02020603050405020304" pitchFamily="18" charset="0"/>
              </a:rPr>
              <a:t>  IEEE Conference May 2015, Pune India.</a:t>
            </a:r>
            <a:endParaRPr lang="en-US" sz="1400" b="0" dirty="0">
              <a:latin typeface="Times New Roman" panose="02020603050405020304" pitchFamily="18" charset="0"/>
              <a:cs typeface="Times New Roman" panose="02020603050405020304" pitchFamily="18" charset="0"/>
            </a:endParaRPr>
          </a:p>
          <a:p>
            <a:pPr algn="just">
              <a:lnSpc>
                <a:spcPct val="120000"/>
              </a:lnSpc>
            </a:pPr>
            <a:r>
              <a:rPr lang="en-GB" sz="1400" b="0" dirty="0">
                <a:latin typeface="Times New Roman" panose="02020603050405020304" pitchFamily="18" charset="0"/>
                <a:cs typeface="Times New Roman" panose="02020603050405020304" pitchFamily="18" charset="0"/>
              </a:rPr>
              <a:t>[7] Pei Xu, Department of Electrical and Computer Engineering, University of Minnesota, </a:t>
            </a:r>
            <a:r>
              <a:rPr lang="en-GB" sz="1400" dirty="0">
                <a:latin typeface="Times New Roman" panose="02020603050405020304" pitchFamily="18" charset="0"/>
                <a:cs typeface="Times New Roman" panose="02020603050405020304" pitchFamily="18" charset="0"/>
              </a:rPr>
              <a:t>A Real-time Hand Gesture Recognition and Human-Computer Interaction System, </a:t>
            </a:r>
            <a:r>
              <a:rPr lang="en-GB" sz="1400" b="0" dirty="0">
                <a:latin typeface="Times New Roman" panose="02020603050405020304" pitchFamily="18" charset="0"/>
                <a:cs typeface="Times New Roman" panose="02020603050405020304" pitchFamily="18" charset="0"/>
              </a:rPr>
              <a:t>Research Paper April 2017. </a:t>
            </a:r>
            <a:endParaRPr lang="en-US" sz="1400" b="0" dirty="0">
              <a:latin typeface="Times New Roman" panose="02020603050405020304" pitchFamily="18" charset="0"/>
              <a:cs typeface="Times New Roman" panose="02020603050405020304" pitchFamily="18" charset="0"/>
            </a:endParaRPr>
          </a:p>
          <a:p>
            <a:pPr algn="just">
              <a:lnSpc>
                <a:spcPct val="120000"/>
              </a:lnSpc>
            </a:pPr>
            <a:r>
              <a:rPr lang="en-GB" sz="1400" b="0" dirty="0">
                <a:latin typeface="Times New Roman" panose="02020603050405020304" pitchFamily="18" charset="0"/>
                <a:cs typeface="Times New Roman" panose="02020603050405020304" pitchFamily="18" charset="0"/>
              </a:rPr>
              <a:t>[8] </a:t>
            </a:r>
            <a:r>
              <a:rPr lang="en-GB" sz="1400" b="0" dirty="0" err="1">
                <a:latin typeface="Times New Roman" panose="02020603050405020304" pitchFamily="18" charset="0"/>
                <a:cs typeface="Times New Roman" panose="02020603050405020304" pitchFamily="18" charset="0"/>
              </a:rPr>
              <a:t>P.Suganya</a:t>
            </a:r>
            <a:r>
              <a:rPr lang="en-GB" sz="1400" b="0" dirty="0">
                <a:latin typeface="Times New Roman" panose="02020603050405020304" pitchFamily="18" charset="0"/>
                <a:cs typeface="Times New Roman" panose="02020603050405020304" pitchFamily="18" charset="0"/>
              </a:rPr>
              <a:t>, </a:t>
            </a:r>
            <a:r>
              <a:rPr lang="en-GB" sz="1400" b="0" dirty="0" err="1">
                <a:latin typeface="Times New Roman" panose="02020603050405020304" pitchFamily="18" charset="0"/>
                <a:cs typeface="Times New Roman" panose="02020603050405020304" pitchFamily="18" charset="0"/>
              </a:rPr>
              <a:t>R.Sathya</a:t>
            </a:r>
            <a:r>
              <a:rPr lang="en-GB" sz="1400" b="0" dirty="0">
                <a:latin typeface="Times New Roman" panose="02020603050405020304" pitchFamily="18" charset="0"/>
                <a:cs typeface="Times New Roman" panose="02020603050405020304" pitchFamily="18" charset="0"/>
              </a:rPr>
              <a:t>, </a:t>
            </a:r>
            <a:r>
              <a:rPr lang="en-GB" sz="1400" b="0" dirty="0" err="1">
                <a:latin typeface="Times New Roman" panose="02020603050405020304" pitchFamily="18" charset="0"/>
                <a:cs typeface="Times New Roman" panose="02020603050405020304" pitchFamily="18" charset="0"/>
              </a:rPr>
              <a:t>K.Vijayalakshmi</a:t>
            </a:r>
            <a:r>
              <a:rPr lang="en-GB" sz="1400" b="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 Detection and Recognition of Gestures To Control The System Applications by Neural Networks, </a:t>
            </a:r>
            <a:r>
              <a:rPr lang="en-GB" sz="1400" b="0" dirty="0">
                <a:latin typeface="Times New Roman" panose="02020603050405020304" pitchFamily="18" charset="0"/>
                <a:cs typeface="Times New Roman" panose="02020603050405020304" pitchFamily="18" charset="0"/>
              </a:rPr>
              <a:t>International Journal of Pure and Applied Mathematics 2018.</a:t>
            </a:r>
            <a:endParaRPr lang="en-US" sz="1400" b="0" dirty="0">
              <a:latin typeface="Times New Roman" panose="02020603050405020304" pitchFamily="18" charset="0"/>
              <a:cs typeface="Times New Roman" panose="02020603050405020304" pitchFamily="18" charset="0"/>
            </a:endParaRPr>
          </a:p>
          <a:p>
            <a:pPr algn="just">
              <a:lnSpc>
                <a:spcPct val="120000"/>
              </a:lnSpc>
            </a:pPr>
            <a:endParaRPr lang="en-US" sz="1100" b="0" dirty="0">
              <a:latin typeface="Times New Roman" charset="0"/>
              <a:ea typeface="Times New Roman" charset="0"/>
              <a:cs typeface="Times New Roman" charset="0"/>
            </a:endParaRPr>
          </a:p>
          <a:p>
            <a:pPr algn="just">
              <a:lnSpc>
                <a:spcPct val="120000"/>
              </a:lnSpc>
            </a:pPr>
            <a:endParaRPr lang="en-US" sz="1100" b="0" dirty="0">
              <a:latin typeface="Times New Roman" charset="0"/>
              <a:ea typeface="Times New Roman" charset="0"/>
              <a:cs typeface="Times New Roman" charset="0"/>
            </a:endParaRPr>
          </a:p>
          <a:p>
            <a:pPr>
              <a:lnSpc>
                <a:spcPct val="120000"/>
              </a:lnSpc>
              <a:buFont typeface="Wingdings" charset="2"/>
              <a:buChar char="Ø"/>
            </a:pPr>
            <a:endParaRPr lang="en-US" sz="1100" b="0" dirty="0">
              <a:latin typeface="Times New Roman" charset="0"/>
              <a:ea typeface="Times New Roman" charset="0"/>
              <a:cs typeface="Times New Roman" charset="0"/>
            </a:endParaRPr>
          </a:p>
          <a:p>
            <a:pPr>
              <a:lnSpc>
                <a:spcPct val="120000"/>
              </a:lnSpc>
              <a:buFont typeface="Wingdings" charset="2"/>
              <a:buChar char="Ø"/>
            </a:pPr>
            <a:endParaRPr lang="en-US" sz="1100" b="0" dirty="0">
              <a:latin typeface="Times New Roman" charset="0"/>
              <a:ea typeface="Times New Roman" charset="0"/>
              <a:cs typeface="Times New Roman" charset="0"/>
            </a:endParaRPr>
          </a:p>
          <a:p>
            <a:pPr>
              <a:lnSpc>
                <a:spcPct val="120000"/>
              </a:lnSpc>
              <a:buFont typeface="Wingdings" charset="2"/>
              <a:buChar char="Ø"/>
            </a:pPr>
            <a:endParaRPr lang="en-US" sz="1100" b="0" dirty="0">
              <a:latin typeface="Times New Roman" charset="0"/>
              <a:ea typeface="Times New Roman" charset="0"/>
              <a:cs typeface="Times New Roman" charset="0"/>
            </a:endParaRPr>
          </a:p>
          <a:p>
            <a:pPr>
              <a:lnSpc>
                <a:spcPct val="120000"/>
              </a:lnSpc>
              <a:buFont typeface="Wingdings" charset="2"/>
              <a:buChar char="Ø"/>
            </a:pPr>
            <a:endParaRPr lang="en-US" sz="1100" b="0" dirty="0">
              <a:latin typeface="Times New Roman" charset="0"/>
              <a:ea typeface="Times New Roman" charset="0"/>
              <a:cs typeface="Times New Roman" charset="0"/>
            </a:endParaRPr>
          </a:p>
          <a:p>
            <a:pPr>
              <a:lnSpc>
                <a:spcPct val="120000"/>
              </a:lnSpc>
            </a:pPr>
            <a:endParaRPr lang="en-US" sz="1100" b="0" dirty="0">
              <a:latin typeface="Times New Roman" charset="0"/>
              <a:ea typeface="Times New Roman" charset="0"/>
              <a:cs typeface="Times New Roman" charset="0"/>
            </a:endParaRPr>
          </a:p>
        </p:txBody>
      </p:sp>
      <p:sp>
        <p:nvSpPr>
          <p:cNvPr id="6" name="Footer Placeholder 3"/>
          <p:cNvSpPr>
            <a:spLocks noGrp="1"/>
          </p:cNvSpPr>
          <p:nvPr>
            <p:ph type="ftr" sz="quarter" idx="11"/>
          </p:nvPr>
        </p:nvSpPr>
        <p:spPr>
          <a:xfrm>
            <a:off x="457199" y="6492876"/>
            <a:ext cx="5053263" cy="236472"/>
          </a:xfrm>
        </p:spPr>
        <p:txBody>
          <a:bodyPr/>
          <a:lstStyle/>
          <a:p>
            <a:r>
              <a:rPr lang="en-US"/>
              <a:t>Hand Gesture Recognition For Human Computer Interaction</a:t>
            </a:r>
          </a:p>
        </p:txBody>
      </p:sp>
      <p:sp>
        <p:nvSpPr>
          <p:cNvPr id="7" name="Slide Number Placeholder 4"/>
          <p:cNvSpPr>
            <a:spLocks noGrp="1"/>
          </p:cNvSpPr>
          <p:nvPr>
            <p:ph type="sldNum" sz="quarter" idx="12"/>
          </p:nvPr>
        </p:nvSpPr>
        <p:spPr>
          <a:xfrm>
            <a:off x="8305800" y="6319921"/>
            <a:ext cx="1096129" cy="538079"/>
          </a:xfrm>
        </p:spPr>
        <p:txBody>
          <a:bodyPr/>
          <a:lstStyle/>
          <a:p>
            <a:r>
              <a:rPr lang="en-US" dirty="0"/>
              <a:t>19</a:t>
            </a:r>
          </a:p>
        </p:txBody>
      </p:sp>
      <p:pic>
        <p:nvPicPr>
          <p:cNvPr id="8" name="Picture 7">
            <a:extLst>
              <a:ext uri="{FF2B5EF4-FFF2-40B4-BE49-F238E27FC236}">
                <a16:creationId xmlns:a16="http://schemas.microsoft.com/office/drawing/2014/main" id="{E670AE33-4034-4829-85FA-BBC671B89BA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04801" y="112849"/>
            <a:ext cx="1143000" cy="953952"/>
          </a:xfrm>
          <a:prstGeom prst="rect">
            <a:avLst/>
          </a:prstGeom>
        </p:spPr>
      </p:pic>
    </p:spTree>
    <p:extLst>
      <p:ext uri="{BB962C8B-B14F-4D97-AF65-F5344CB8AC3E}">
        <p14:creationId xmlns:p14="http://schemas.microsoft.com/office/powerpoint/2010/main" val="1655027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FD49-72F0-4889-B912-9DEB735873C5}"/>
              </a:ext>
            </a:extLst>
          </p:cNvPr>
          <p:cNvSpPr>
            <a:spLocks noGrp="1"/>
          </p:cNvSpPr>
          <p:nvPr>
            <p:ph type="title"/>
          </p:nvPr>
        </p:nvSpPr>
        <p:spPr>
          <a:xfrm>
            <a:off x="2819400" y="110810"/>
            <a:ext cx="3048000" cy="792481"/>
          </a:xfrm>
        </p:spPr>
        <p:txBody>
          <a:bodyPr/>
          <a:lstStyle/>
          <a:p>
            <a:r>
              <a:rPr lang="en-IN" dirty="0"/>
              <a:t>abstract</a:t>
            </a:r>
          </a:p>
        </p:txBody>
      </p:sp>
      <p:sp>
        <p:nvSpPr>
          <p:cNvPr id="3" name="Content Placeholder 2">
            <a:extLst>
              <a:ext uri="{FF2B5EF4-FFF2-40B4-BE49-F238E27FC236}">
                <a16:creationId xmlns:a16="http://schemas.microsoft.com/office/drawing/2014/main" id="{78F22441-7D7C-4F4F-8D5C-A64BB20DBF42}"/>
              </a:ext>
            </a:extLst>
          </p:cNvPr>
          <p:cNvSpPr>
            <a:spLocks noGrp="1"/>
          </p:cNvSpPr>
          <p:nvPr>
            <p:ph idx="1"/>
          </p:nvPr>
        </p:nvSpPr>
        <p:spPr>
          <a:xfrm>
            <a:off x="460512" y="1206501"/>
            <a:ext cx="8226288" cy="4983164"/>
          </a:xfrm>
        </p:spPr>
        <p:txBody>
          <a:bodyPr>
            <a:normAutofit lnSpcReduction="10000"/>
          </a:bodyPr>
          <a:lstStyle/>
          <a:p>
            <a:pPr marL="285750" indent="-285750" algn="just">
              <a:lnSpc>
                <a:spcPct val="150000"/>
              </a:lnSpc>
              <a:buFont typeface="Arial" panose="020B0604020202020204" pitchFamily="34" charset="0"/>
              <a:buChar char="•"/>
            </a:pPr>
            <a:r>
              <a:rPr lang="en-IN" sz="1800" b="0" dirty="0">
                <a:latin typeface="Times New Roman" panose="02020603050405020304" pitchFamily="18" charset="0"/>
                <a:cs typeface="Times New Roman" panose="02020603050405020304" pitchFamily="18" charset="0"/>
              </a:rPr>
              <a:t>Hand gesture recognition is to interpret the human gestures using certain mathematical algorithms for computer interaction. </a:t>
            </a:r>
          </a:p>
          <a:p>
            <a:pPr marL="285750" indent="-285750" algn="just">
              <a:lnSpc>
                <a:spcPct val="150000"/>
              </a:lnSpc>
              <a:buFont typeface="Arial" panose="020B0604020202020204" pitchFamily="34" charset="0"/>
              <a:buChar char="•"/>
            </a:pPr>
            <a:r>
              <a:rPr lang="en-IN" sz="1800" b="0" dirty="0">
                <a:latin typeface="Times New Roman" panose="02020603050405020304" pitchFamily="18" charset="0"/>
                <a:cs typeface="Times New Roman" panose="02020603050405020304" pitchFamily="18" charset="0"/>
              </a:rPr>
              <a:t>It enables the humans to interact with the machine directly without any means of mechanical devices thereby improving the work efficiency of the machine used. </a:t>
            </a:r>
          </a:p>
          <a:p>
            <a:pPr marL="285750" indent="-285750" algn="just">
              <a:lnSpc>
                <a:spcPct val="150000"/>
              </a:lnSpc>
              <a:buFont typeface="Arial" panose="020B0604020202020204" pitchFamily="34" charset="0"/>
              <a:buChar char="•"/>
            </a:pPr>
            <a:r>
              <a:rPr lang="en-IN" sz="1800" b="0" dirty="0">
                <a:latin typeface="Times New Roman" panose="02020603050405020304" pitchFamily="18" charset="0"/>
                <a:cs typeface="Times New Roman" panose="02020603050405020304" pitchFamily="18" charset="0"/>
              </a:rPr>
              <a:t>In our project hand gestures are used to train the model and perform certain actions like scrolling down a page, scrolling up a page, zooming in, and zooming out. </a:t>
            </a:r>
          </a:p>
          <a:p>
            <a:pPr marL="285750" indent="-285750" algn="just">
              <a:lnSpc>
                <a:spcPct val="150000"/>
              </a:lnSpc>
              <a:buFont typeface="Arial" panose="020B0604020202020204" pitchFamily="34" charset="0"/>
              <a:buChar char="•"/>
            </a:pPr>
            <a:r>
              <a:rPr lang="en-IN" sz="1800" b="0" dirty="0">
                <a:latin typeface="Times New Roman" panose="02020603050405020304" pitchFamily="18" charset="0"/>
                <a:cs typeface="Times New Roman" panose="02020603050405020304" pitchFamily="18" charset="0"/>
              </a:rPr>
              <a:t>The gestures are recorded in real time and sent to the model trained using convolutional neural networks (CNN) which sorts the gestures and maps them to their corresponding actions. </a:t>
            </a:r>
          </a:p>
          <a:p>
            <a:pPr marL="285750" indent="-285750" algn="just">
              <a:lnSpc>
                <a:spcPct val="150000"/>
              </a:lnSpc>
              <a:buFont typeface="Arial" panose="020B0604020202020204" pitchFamily="34" charset="0"/>
              <a:buChar char="•"/>
            </a:pPr>
            <a:r>
              <a:rPr lang="en-IN" sz="1800" b="0" dirty="0" err="1">
                <a:latin typeface="Times New Roman" panose="02020603050405020304" pitchFamily="18" charset="0"/>
                <a:cs typeface="Times New Roman" panose="02020603050405020304" pitchFamily="18" charset="0"/>
              </a:rPr>
              <a:t>PyAutoGUI</a:t>
            </a:r>
            <a:r>
              <a:rPr lang="en-IN" sz="1800" b="0" dirty="0">
                <a:latin typeface="Times New Roman" panose="02020603050405020304" pitchFamily="18" charset="0"/>
                <a:cs typeface="Times New Roman" panose="02020603050405020304" pitchFamily="18" charset="0"/>
              </a:rPr>
              <a:t> is used to control the PDF or book using the commands that are generated based on the respective hand gestures made. </a:t>
            </a:r>
            <a:endParaRPr lang="en-IN" sz="1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63C33201-5651-4D7D-B3C9-504A345125D2}"/>
              </a:ext>
            </a:extLst>
          </p:cNvPr>
          <p:cNvSpPr>
            <a:spLocks noGrp="1"/>
          </p:cNvSpPr>
          <p:nvPr>
            <p:ph type="ftr" sz="quarter" idx="11"/>
          </p:nvPr>
        </p:nvSpPr>
        <p:spPr/>
        <p:txBody>
          <a:bodyPr/>
          <a:lstStyle/>
          <a:p>
            <a:r>
              <a:rPr lang="en-US"/>
              <a:t>Hand Gesture Recognition For Human Computer Interaction</a:t>
            </a:r>
          </a:p>
        </p:txBody>
      </p:sp>
      <p:sp>
        <p:nvSpPr>
          <p:cNvPr id="5" name="Slide Number Placeholder 4">
            <a:extLst>
              <a:ext uri="{FF2B5EF4-FFF2-40B4-BE49-F238E27FC236}">
                <a16:creationId xmlns:a16="http://schemas.microsoft.com/office/drawing/2014/main" id="{6B9E3105-4E89-4241-9169-84E54F3434D0}"/>
              </a:ext>
            </a:extLst>
          </p:cNvPr>
          <p:cNvSpPr>
            <a:spLocks noGrp="1"/>
          </p:cNvSpPr>
          <p:nvPr>
            <p:ph type="sldNum" sz="quarter" idx="12"/>
          </p:nvPr>
        </p:nvSpPr>
        <p:spPr>
          <a:xfrm>
            <a:off x="8610600" y="6126164"/>
            <a:ext cx="1315721" cy="365125"/>
          </a:xfrm>
        </p:spPr>
        <p:txBody>
          <a:bodyPr/>
          <a:lstStyle/>
          <a:p>
            <a:fld id="{720B46DC-49FD-4C93-A4AB-6D5A9677AF67}" type="slidenum">
              <a:rPr lang="en-US" smtClean="0"/>
              <a:t>2</a:t>
            </a:fld>
            <a:endParaRPr lang="en-US" dirty="0"/>
          </a:p>
        </p:txBody>
      </p:sp>
      <p:pic>
        <p:nvPicPr>
          <p:cNvPr id="6" name="Picture 5">
            <a:extLst>
              <a:ext uri="{FF2B5EF4-FFF2-40B4-BE49-F238E27FC236}">
                <a16:creationId xmlns:a16="http://schemas.microsoft.com/office/drawing/2014/main" id="{09720FA5-C409-448D-BB75-C9B3E591390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0" y="81280"/>
            <a:ext cx="1219200" cy="990600"/>
          </a:xfrm>
          <a:prstGeom prst="rect">
            <a:avLst/>
          </a:prstGeom>
        </p:spPr>
      </p:pic>
    </p:spTree>
    <p:extLst>
      <p:ext uri="{BB962C8B-B14F-4D97-AF65-F5344CB8AC3E}">
        <p14:creationId xmlns:p14="http://schemas.microsoft.com/office/powerpoint/2010/main" val="163491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7FDA0-2C1E-445D-86F7-0620F16682F2}"/>
              </a:ext>
            </a:extLst>
          </p:cNvPr>
          <p:cNvSpPr>
            <a:spLocks noGrp="1"/>
          </p:cNvSpPr>
          <p:nvPr>
            <p:ph type="title"/>
          </p:nvPr>
        </p:nvSpPr>
        <p:spPr>
          <a:xfrm>
            <a:off x="2209800" y="100109"/>
            <a:ext cx="4114800" cy="686118"/>
          </a:xfrm>
        </p:spPr>
        <p:txBody>
          <a:bodyPr/>
          <a:lstStyle/>
          <a:p>
            <a:r>
              <a:rPr lang="en-IN" dirty="0"/>
              <a:t>introduction</a:t>
            </a:r>
          </a:p>
        </p:txBody>
      </p:sp>
      <p:sp>
        <p:nvSpPr>
          <p:cNvPr id="3" name="Content Placeholder 2">
            <a:extLst>
              <a:ext uri="{FF2B5EF4-FFF2-40B4-BE49-F238E27FC236}">
                <a16:creationId xmlns:a16="http://schemas.microsoft.com/office/drawing/2014/main" id="{4C08214F-4063-44F1-8FCF-E5FCD64EF883}"/>
              </a:ext>
            </a:extLst>
          </p:cNvPr>
          <p:cNvSpPr>
            <a:spLocks noGrp="1"/>
          </p:cNvSpPr>
          <p:nvPr>
            <p:ph idx="1"/>
          </p:nvPr>
        </p:nvSpPr>
        <p:spPr>
          <a:xfrm>
            <a:off x="228600" y="1071880"/>
            <a:ext cx="8534400" cy="5481320"/>
          </a:xfrm>
        </p:spPr>
        <p:txBody>
          <a:bodyPr>
            <a:normAutofit/>
          </a:bodyPr>
          <a:lstStyle/>
          <a:p>
            <a:pPr marL="342900" indent="-342900" algn="just">
              <a:lnSpc>
                <a:spcPct val="150000"/>
              </a:lnSpc>
              <a:buFont typeface="Arial" panose="020B0604020202020204" pitchFamily="34" charset="0"/>
              <a:buChar char="•"/>
            </a:pPr>
            <a:r>
              <a:rPr lang="en-IN" sz="1800" b="0" dirty="0">
                <a:latin typeface="Times New Roman" panose="02020603050405020304" pitchFamily="18" charset="0"/>
                <a:cs typeface="Times New Roman" panose="02020603050405020304" pitchFamily="18" charset="0"/>
              </a:rPr>
              <a:t>Gestures are the actions that commonly originate from any bodily motion, but usually they can be originated from the face or the hand. These gestures are helpful in communicating meaningful messages by the user. </a:t>
            </a:r>
          </a:p>
          <a:p>
            <a:pPr marL="342900" indent="-342900" algn="just">
              <a:lnSpc>
                <a:spcPct val="150000"/>
              </a:lnSpc>
              <a:buFont typeface="Arial" panose="020B0604020202020204" pitchFamily="34" charset="0"/>
              <a:buChar char="•"/>
            </a:pPr>
            <a:r>
              <a:rPr lang="en-IN" sz="1800" b="0" dirty="0">
                <a:latin typeface="Times New Roman" panose="02020603050405020304" pitchFamily="18" charset="0"/>
                <a:cs typeface="Times New Roman" panose="02020603050405020304" pitchFamily="18" charset="0"/>
              </a:rPr>
              <a:t>A hand gesture recognition system can be developed in order to capture the hand gestures that are being performed by the user, analyse them further to control the system based on the information gained from the analysis. </a:t>
            </a:r>
          </a:p>
          <a:p>
            <a:pPr marL="342900" indent="-342900" algn="just">
              <a:lnSpc>
                <a:spcPct val="150000"/>
              </a:lnSpc>
              <a:buFont typeface="Arial" panose="020B0604020202020204" pitchFamily="34" charset="0"/>
              <a:buChar char="•"/>
            </a:pPr>
            <a:r>
              <a:rPr lang="en-IN" sz="1800" b="0" dirty="0">
                <a:latin typeface="Times New Roman" panose="02020603050405020304" pitchFamily="18" charset="0"/>
                <a:cs typeface="Times New Roman" panose="02020603050405020304" pitchFamily="18" charset="0"/>
              </a:rPr>
              <a:t>The hand gesture recognition system for human computer interaction uses OpenCV for gesture recognition and Convolutional neural network (</a:t>
            </a:r>
            <a:r>
              <a:rPr lang="en-IN" sz="1800" b="0" dirty="0" err="1">
                <a:latin typeface="Times New Roman" panose="02020603050405020304" pitchFamily="18" charset="0"/>
                <a:cs typeface="Times New Roman" panose="02020603050405020304" pitchFamily="18" charset="0"/>
              </a:rPr>
              <a:t>ConvNets</a:t>
            </a:r>
            <a:r>
              <a:rPr lang="en-IN" sz="1800" b="0" dirty="0">
                <a:latin typeface="Times New Roman" panose="02020603050405020304" pitchFamily="18" charset="0"/>
                <a:cs typeface="Times New Roman" panose="02020603050405020304" pitchFamily="18" charset="0"/>
              </a:rPr>
              <a:t> or CNNs)  for training the model in use. </a:t>
            </a:r>
          </a:p>
          <a:p>
            <a:pPr marL="342900" indent="-342900" algn="just">
              <a:lnSpc>
                <a:spcPct val="150000"/>
              </a:lnSpc>
              <a:buFont typeface="Arial" panose="020B0604020202020204" pitchFamily="34" charset="0"/>
              <a:buChar char="•"/>
            </a:pPr>
            <a:r>
              <a:rPr lang="en-IN" sz="1800" b="0" dirty="0">
                <a:latin typeface="Times New Roman" panose="02020603050405020304" pitchFamily="18" charset="0"/>
                <a:cs typeface="Times New Roman" panose="02020603050405020304" pitchFamily="18" charset="0"/>
              </a:rPr>
              <a:t>It takes in gestures such as the palm for zooming in, the fist for zooming out, a swing of the hand turns the pages towards the right and the peace sign turns the pages towards the left. </a:t>
            </a:r>
            <a:endParaRPr lang="en-IN" sz="1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167D546-4CC1-4914-AE30-521949BAC22C}"/>
              </a:ext>
            </a:extLst>
          </p:cNvPr>
          <p:cNvSpPr>
            <a:spLocks noGrp="1"/>
          </p:cNvSpPr>
          <p:nvPr>
            <p:ph type="ftr" sz="quarter" idx="11"/>
          </p:nvPr>
        </p:nvSpPr>
        <p:spPr>
          <a:xfrm>
            <a:off x="0" y="6569075"/>
            <a:ext cx="4191000" cy="288925"/>
          </a:xfrm>
        </p:spPr>
        <p:txBody>
          <a:bodyPr/>
          <a:lstStyle/>
          <a:p>
            <a:r>
              <a:rPr lang="en-US" dirty="0"/>
              <a:t>Hand Gesture Recognition For Human Computer Interaction</a:t>
            </a:r>
          </a:p>
        </p:txBody>
      </p:sp>
      <p:sp>
        <p:nvSpPr>
          <p:cNvPr id="5" name="Slide Number Placeholder 4">
            <a:extLst>
              <a:ext uri="{FF2B5EF4-FFF2-40B4-BE49-F238E27FC236}">
                <a16:creationId xmlns:a16="http://schemas.microsoft.com/office/drawing/2014/main" id="{7B556E5E-6E8B-410D-BDF4-E3F225E146C4}"/>
              </a:ext>
            </a:extLst>
          </p:cNvPr>
          <p:cNvSpPr>
            <a:spLocks noGrp="1"/>
          </p:cNvSpPr>
          <p:nvPr>
            <p:ph type="sldNum" sz="quarter" idx="12"/>
          </p:nvPr>
        </p:nvSpPr>
        <p:spPr>
          <a:xfrm>
            <a:off x="8686800" y="6310312"/>
            <a:ext cx="1315721" cy="365125"/>
          </a:xfrm>
        </p:spPr>
        <p:txBody>
          <a:bodyPr/>
          <a:lstStyle/>
          <a:p>
            <a:fld id="{720B46DC-49FD-4C93-A4AB-6D5A9677AF67}" type="slidenum">
              <a:rPr lang="en-US" smtClean="0"/>
              <a:t>3</a:t>
            </a:fld>
            <a:endParaRPr lang="en-US" dirty="0"/>
          </a:p>
        </p:txBody>
      </p:sp>
      <p:pic>
        <p:nvPicPr>
          <p:cNvPr id="6" name="Picture 5">
            <a:extLst>
              <a:ext uri="{FF2B5EF4-FFF2-40B4-BE49-F238E27FC236}">
                <a16:creationId xmlns:a16="http://schemas.microsoft.com/office/drawing/2014/main" id="{0BC0531C-F1EF-4E8B-A777-7B0000852EF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0" y="81280"/>
            <a:ext cx="1066800" cy="990600"/>
          </a:xfrm>
          <a:prstGeom prst="rect">
            <a:avLst/>
          </a:prstGeom>
        </p:spPr>
      </p:pic>
    </p:spTree>
    <p:extLst>
      <p:ext uri="{BB962C8B-B14F-4D97-AF65-F5344CB8AC3E}">
        <p14:creationId xmlns:p14="http://schemas.microsoft.com/office/powerpoint/2010/main" val="1125506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839277" y="34897"/>
            <a:ext cx="3276599" cy="914082"/>
          </a:xfrm>
        </p:spPr>
        <p:txBody>
          <a:bodyPr/>
          <a:lstStyle/>
          <a:p>
            <a:r>
              <a:rPr lang="en-US" dirty="0"/>
              <a:t>OBJECTIVE</a:t>
            </a:r>
          </a:p>
        </p:txBody>
      </p:sp>
      <p:sp>
        <p:nvSpPr>
          <p:cNvPr id="7" name="Content Placeholder 2"/>
          <p:cNvSpPr>
            <a:spLocks noGrp="1"/>
          </p:cNvSpPr>
          <p:nvPr>
            <p:ph idx="1"/>
          </p:nvPr>
        </p:nvSpPr>
        <p:spPr>
          <a:xfrm>
            <a:off x="381000" y="1378339"/>
            <a:ext cx="8305799" cy="5114535"/>
          </a:xfrm>
        </p:spPr>
        <p:txBody>
          <a:bodyPr>
            <a:noAutofit/>
          </a:bodyPr>
          <a:lstStyle/>
          <a:p>
            <a:pPr marL="457200" indent="-457200" algn="just">
              <a:lnSpc>
                <a:spcPct val="150000"/>
              </a:lnSpc>
              <a:buFont typeface="Arial" charset="0"/>
              <a:buChar char="•"/>
            </a:pPr>
            <a:r>
              <a:rPr lang="en-US" sz="1800" b="0" dirty="0">
                <a:latin typeface="Times New Roman" charset="0"/>
                <a:ea typeface="Times New Roman" charset="0"/>
                <a:cs typeface="Times New Roman" charset="0"/>
              </a:rPr>
              <a:t>The main objective of our proposed system is to </a:t>
            </a:r>
            <a:r>
              <a:rPr lang="en-US" sz="1800" dirty="0">
                <a:latin typeface="Times New Roman" charset="0"/>
                <a:ea typeface="Times New Roman" charset="0"/>
                <a:cs typeface="Times New Roman" charset="0"/>
              </a:rPr>
              <a:t>detect hand movements / gestures</a:t>
            </a:r>
            <a:r>
              <a:rPr lang="en-US" sz="1800" b="0" dirty="0">
                <a:latin typeface="Times New Roman" charset="0"/>
                <a:ea typeface="Times New Roman" charset="0"/>
                <a:cs typeface="Times New Roman" charset="0"/>
              </a:rPr>
              <a:t>. </a:t>
            </a:r>
          </a:p>
          <a:p>
            <a:pPr marL="457200" indent="-457200" algn="just">
              <a:lnSpc>
                <a:spcPct val="150000"/>
              </a:lnSpc>
              <a:buFont typeface="Arial" charset="0"/>
              <a:buChar char="•"/>
            </a:pPr>
            <a:r>
              <a:rPr lang="en-US" sz="1800" b="0" dirty="0">
                <a:latin typeface="Times New Roman" charset="0"/>
                <a:ea typeface="Times New Roman" charset="0"/>
                <a:cs typeface="Times New Roman" charset="0"/>
              </a:rPr>
              <a:t>Detect the gestures by training the system on a dataset using </a:t>
            </a:r>
            <a:r>
              <a:rPr lang="en-US" sz="1800" dirty="0">
                <a:latin typeface="Times New Roman" charset="0"/>
                <a:ea typeface="Times New Roman" charset="0"/>
                <a:cs typeface="Times New Roman" charset="0"/>
              </a:rPr>
              <a:t>neural networks </a:t>
            </a:r>
            <a:r>
              <a:rPr lang="en-US" sz="1800" b="0" dirty="0">
                <a:latin typeface="Times New Roman" charset="0"/>
                <a:ea typeface="Times New Roman" charset="0"/>
                <a:cs typeface="Times New Roman" charset="0"/>
              </a:rPr>
              <a:t>and </a:t>
            </a:r>
            <a:r>
              <a:rPr lang="en-US" sz="1800" dirty="0">
                <a:latin typeface="Times New Roman" charset="0"/>
                <a:ea typeface="Times New Roman" charset="0"/>
                <a:cs typeface="Times New Roman" charset="0"/>
              </a:rPr>
              <a:t>machine learning techniques.</a:t>
            </a:r>
          </a:p>
          <a:p>
            <a:pPr marL="457200" indent="-457200" algn="just">
              <a:lnSpc>
                <a:spcPct val="150000"/>
              </a:lnSpc>
              <a:buFont typeface="Arial" charset="0"/>
              <a:buChar char="•"/>
            </a:pPr>
            <a:r>
              <a:rPr lang="en-US" sz="1800" b="0" dirty="0">
                <a:latin typeface="Times New Roman" charset="0"/>
                <a:ea typeface="Times New Roman" charset="0"/>
                <a:cs typeface="Times New Roman" charset="0"/>
              </a:rPr>
              <a:t>Perform different actions such as </a:t>
            </a:r>
            <a:r>
              <a:rPr lang="en-US" sz="1800" dirty="0">
                <a:latin typeface="Times New Roman" charset="0"/>
                <a:ea typeface="Times New Roman" charset="0"/>
                <a:cs typeface="Times New Roman" charset="0"/>
              </a:rPr>
              <a:t>switching of pages, zooming in or zooming out of pages</a:t>
            </a:r>
            <a:r>
              <a:rPr lang="en-US" sz="1800" b="0" dirty="0">
                <a:latin typeface="Times New Roman" charset="0"/>
                <a:ea typeface="Times New Roman" charset="0"/>
                <a:cs typeface="Times New Roman" charset="0"/>
              </a:rPr>
              <a:t>, etc based on different gestures detected.</a:t>
            </a:r>
          </a:p>
          <a:p>
            <a:pPr marL="457200" indent="-457200" algn="just">
              <a:lnSpc>
                <a:spcPct val="150000"/>
              </a:lnSpc>
              <a:buFont typeface="Arial" charset="0"/>
              <a:buChar char="•"/>
            </a:pPr>
            <a:r>
              <a:rPr lang="en-US" sz="1800" b="0" dirty="0">
                <a:latin typeface="Times New Roman" charset="0"/>
                <a:ea typeface="Times New Roman" charset="0"/>
                <a:cs typeface="Times New Roman" charset="0"/>
              </a:rPr>
              <a:t>Perform the actions without interaction with the physical hardware such as keyboard and mouse.</a:t>
            </a:r>
          </a:p>
        </p:txBody>
      </p:sp>
      <p:sp>
        <p:nvSpPr>
          <p:cNvPr id="8" name="Footer Placeholder 3"/>
          <p:cNvSpPr>
            <a:spLocks noGrp="1"/>
          </p:cNvSpPr>
          <p:nvPr>
            <p:ph type="ftr" sz="quarter" idx="11"/>
          </p:nvPr>
        </p:nvSpPr>
        <p:spPr>
          <a:xfrm>
            <a:off x="457200" y="6492875"/>
            <a:ext cx="8497956" cy="283845"/>
          </a:xfrm>
        </p:spPr>
        <p:txBody>
          <a:bodyPr/>
          <a:lstStyle/>
          <a:p>
            <a:r>
              <a:rPr lang="en-US"/>
              <a:t>Hand Gesture Recognition For Human Computer Interaction</a:t>
            </a:r>
          </a:p>
        </p:txBody>
      </p:sp>
      <p:sp>
        <p:nvSpPr>
          <p:cNvPr id="9" name="Slide Number Placeholder 4"/>
          <p:cNvSpPr>
            <a:spLocks noGrp="1"/>
          </p:cNvSpPr>
          <p:nvPr>
            <p:ph type="sldNum" sz="quarter" idx="12"/>
          </p:nvPr>
        </p:nvSpPr>
        <p:spPr>
          <a:xfrm>
            <a:off x="8534400" y="6452234"/>
            <a:ext cx="1315721" cy="365125"/>
          </a:xfrm>
        </p:spPr>
        <p:txBody>
          <a:bodyPr/>
          <a:lstStyle/>
          <a:p>
            <a:r>
              <a:rPr lang="en-US" dirty="0"/>
              <a:t>4</a:t>
            </a:r>
          </a:p>
        </p:txBody>
      </p:sp>
      <p:pic>
        <p:nvPicPr>
          <p:cNvPr id="10" name="Picture 9">
            <a:extLst>
              <a:ext uri="{FF2B5EF4-FFF2-40B4-BE49-F238E27FC236}">
                <a16:creationId xmlns:a16="http://schemas.microsoft.com/office/drawing/2014/main" id="{E670AE33-4034-4829-85FA-BBC671B89BA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9696" y="152399"/>
            <a:ext cx="1142999" cy="1057941"/>
          </a:xfrm>
          <a:prstGeom prst="rect">
            <a:avLst/>
          </a:prstGeom>
        </p:spPr>
      </p:pic>
    </p:spTree>
    <p:extLst>
      <p:ext uri="{BB962C8B-B14F-4D97-AF65-F5344CB8AC3E}">
        <p14:creationId xmlns:p14="http://schemas.microsoft.com/office/powerpoint/2010/main" val="908835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2E7FDA0-2C1E-445D-86F7-0620F16682F2}"/>
              </a:ext>
            </a:extLst>
          </p:cNvPr>
          <p:cNvSpPr>
            <a:spLocks noGrp="1"/>
          </p:cNvSpPr>
          <p:nvPr>
            <p:ph type="title"/>
          </p:nvPr>
        </p:nvSpPr>
        <p:spPr>
          <a:xfrm>
            <a:off x="1447800" y="-65940"/>
            <a:ext cx="7696200" cy="814292"/>
          </a:xfrm>
        </p:spPr>
        <p:txBody>
          <a:bodyPr>
            <a:normAutofit fontScale="90000"/>
          </a:bodyPr>
          <a:lstStyle/>
          <a:p>
            <a:r>
              <a:rPr lang="en-IN" sz="2800" dirty="0"/>
              <a:t>SYSTEM REQUIREMENTS SPECIFICATION </a:t>
            </a:r>
          </a:p>
        </p:txBody>
      </p:sp>
      <p:sp>
        <p:nvSpPr>
          <p:cNvPr id="12" name="Content Placeholder 2">
            <a:extLst>
              <a:ext uri="{FF2B5EF4-FFF2-40B4-BE49-F238E27FC236}">
                <a16:creationId xmlns:a16="http://schemas.microsoft.com/office/drawing/2014/main" id="{4C08214F-4063-44F1-8FCF-E5FCD64EF883}"/>
              </a:ext>
            </a:extLst>
          </p:cNvPr>
          <p:cNvSpPr>
            <a:spLocks noGrp="1"/>
          </p:cNvSpPr>
          <p:nvPr>
            <p:ph idx="1"/>
          </p:nvPr>
        </p:nvSpPr>
        <p:spPr>
          <a:xfrm>
            <a:off x="0" y="933230"/>
            <a:ext cx="8915400" cy="5635846"/>
          </a:xfrm>
        </p:spPr>
        <p:txBody>
          <a:bodyPr>
            <a:noAutofit/>
          </a:bodyPr>
          <a:lstStyle/>
          <a:p>
            <a:pPr lvl="0"/>
            <a:r>
              <a:rPr lang="en-GB" sz="1300" dirty="0">
                <a:latin typeface="Times New Roman" charset="0"/>
                <a:ea typeface="Times New Roman" charset="0"/>
                <a:cs typeface="Times New Roman" charset="0"/>
              </a:rPr>
              <a:t>HARDWARE REQUIREMENTS:</a:t>
            </a:r>
          </a:p>
          <a:p>
            <a:pPr marL="228600" lvl="0" indent="-228600">
              <a:buFont typeface="+mj-lt"/>
              <a:buAutoNum type="arabicPeriod"/>
            </a:pPr>
            <a:r>
              <a:rPr lang="en-GB" sz="1300" dirty="0">
                <a:latin typeface="Times New Roman" charset="0"/>
                <a:ea typeface="Times New Roman" charset="0"/>
                <a:cs typeface="Times New Roman" charset="0"/>
              </a:rPr>
              <a:t>Web Camera: </a:t>
            </a:r>
            <a:r>
              <a:rPr lang="en-GB" sz="1300" b="0" dirty="0">
                <a:latin typeface="Times New Roman" charset="0"/>
                <a:ea typeface="Times New Roman" charset="0"/>
                <a:cs typeface="Times New Roman" charset="0"/>
              </a:rPr>
              <a:t>10 Megapixels or higher</a:t>
            </a:r>
          </a:p>
          <a:p>
            <a:pPr marL="228600" lvl="0" indent="-228600">
              <a:buFont typeface="+mj-lt"/>
              <a:buAutoNum type="arabicPeriod"/>
            </a:pPr>
            <a:r>
              <a:rPr lang="en-GB" sz="1300" dirty="0">
                <a:latin typeface="Times New Roman" charset="0"/>
                <a:ea typeface="Times New Roman" charset="0"/>
                <a:cs typeface="Times New Roman" charset="0"/>
              </a:rPr>
              <a:t>Processor: </a:t>
            </a:r>
            <a:r>
              <a:rPr lang="en-GB" sz="1300" b="0" dirty="0">
                <a:latin typeface="Times New Roman" charset="0"/>
                <a:ea typeface="Times New Roman" charset="0"/>
                <a:cs typeface="Times New Roman" charset="0"/>
              </a:rPr>
              <a:t>Intel Core i5 or higher</a:t>
            </a:r>
          </a:p>
          <a:p>
            <a:pPr marL="228600" lvl="0" indent="-228600">
              <a:buFont typeface="+mj-lt"/>
              <a:buAutoNum type="arabicPeriod"/>
            </a:pPr>
            <a:r>
              <a:rPr lang="en-GB" sz="1300" dirty="0">
                <a:latin typeface="Times New Roman" charset="0"/>
                <a:ea typeface="Times New Roman" charset="0"/>
                <a:cs typeface="Times New Roman" charset="0"/>
              </a:rPr>
              <a:t>Graphical Processing Unit (GPU): </a:t>
            </a:r>
            <a:r>
              <a:rPr lang="en-GB" sz="1300" b="0" dirty="0">
                <a:latin typeface="Times New Roman" charset="0"/>
                <a:ea typeface="Times New Roman" charset="0"/>
                <a:cs typeface="Times New Roman" charset="0"/>
              </a:rPr>
              <a:t>4 GB</a:t>
            </a:r>
          </a:p>
          <a:p>
            <a:pPr marL="228600" lvl="0" indent="-228600">
              <a:buFont typeface="+mj-lt"/>
              <a:buAutoNum type="arabicPeriod"/>
            </a:pPr>
            <a:r>
              <a:rPr lang="en-GB" sz="1300" dirty="0">
                <a:latin typeface="Times New Roman" charset="0"/>
                <a:ea typeface="Times New Roman" charset="0"/>
                <a:cs typeface="Times New Roman" charset="0"/>
              </a:rPr>
              <a:t>Memory: </a:t>
            </a:r>
            <a:r>
              <a:rPr lang="en-GB" sz="1300" b="0" dirty="0">
                <a:latin typeface="Times New Roman" charset="0"/>
                <a:ea typeface="Times New Roman" charset="0"/>
                <a:cs typeface="Times New Roman" charset="0"/>
              </a:rPr>
              <a:t>25 GB Disk Space</a:t>
            </a:r>
          </a:p>
          <a:p>
            <a:pPr lvl="0"/>
            <a:br>
              <a:rPr lang="en-GB" sz="1100" dirty="0">
                <a:latin typeface="Times New Roman" charset="0"/>
                <a:ea typeface="Times New Roman" charset="0"/>
                <a:cs typeface="Times New Roman" charset="0"/>
              </a:rPr>
            </a:br>
            <a:endParaRPr lang="en-GB" sz="1100" b="0" dirty="0">
              <a:latin typeface="Times New Roman" charset="0"/>
              <a:ea typeface="Times New Roman" charset="0"/>
              <a:cs typeface="Times New Roman" charset="0"/>
            </a:endParaRPr>
          </a:p>
          <a:p>
            <a:pPr lvl="0"/>
            <a:endParaRPr lang="en-GB" sz="1100" b="0" dirty="0">
              <a:latin typeface="Times New Roman" charset="0"/>
              <a:ea typeface="Times New Roman" charset="0"/>
              <a:cs typeface="Times New Roman" charset="0"/>
            </a:endParaRPr>
          </a:p>
          <a:p>
            <a:pPr algn="just"/>
            <a:endParaRPr lang="en-IN" sz="1100" dirty="0">
              <a:latin typeface="Times New Roman" charset="0"/>
              <a:ea typeface="Times New Roman" charset="0"/>
              <a:cs typeface="Times New Roman" charset="0"/>
            </a:endParaRPr>
          </a:p>
        </p:txBody>
      </p:sp>
      <p:sp>
        <p:nvSpPr>
          <p:cNvPr id="13" name="Footer Placeholder 3">
            <a:extLst>
              <a:ext uri="{FF2B5EF4-FFF2-40B4-BE49-F238E27FC236}">
                <a16:creationId xmlns:a16="http://schemas.microsoft.com/office/drawing/2014/main" id="{A167D546-4CC1-4914-AE30-521949BAC22C}"/>
              </a:ext>
            </a:extLst>
          </p:cNvPr>
          <p:cNvSpPr>
            <a:spLocks noGrp="1"/>
          </p:cNvSpPr>
          <p:nvPr>
            <p:ph type="ftr" sz="quarter" idx="11"/>
          </p:nvPr>
        </p:nvSpPr>
        <p:spPr>
          <a:xfrm>
            <a:off x="457200" y="6587905"/>
            <a:ext cx="5715000" cy="188815"/>
          </a:xfrm>
        </p:spPr>
        <p:txBody>
          <a:bodyPr/>
          <a:lstStyle/>
          <a:p>
            <a:r>
              <a:rPr lang="en-US" dirty="0"/>
              <a:t>Hand Gesture Recognition For Human Computer Interaction</a:t>
            </a:r>
          </a:p>
        </p:txBody>
      </p:sp>
      <p:sp>
        <p:nvSpPr>
          <p:cNvPr id="14" name="Slide Number Placeholder 4">
            <a:extLst>
              <a:ext uri="{FF2B5EF4-FFF2-40B4-BE49-F238E27FC236}">
                <a16:creationId xmlns:a16="http://schemas.microsoft.com/office/drawing/2014/main" id="{7B556E5E-6E8B-410D-BDF4-E3F225E146C4}"/>
              </a:ext>
            </a:extLst>
          </p:cNvPr>
          <p:cNvSpPr>
            <a:spLocks noGrp="1"/>
          </p:cNvSpPr>
          <p:nvPr>
            <p:ph type="sldNum" sz="quarter" idx="12"/>
          </p:nvPr>
        </p:nvSpPr>
        <p:spPr>
          <a:xfrm>
            <a:off x="8686800" y="6310312"/>
            <a:ext cx="1315721" cy="365125"/>
          </a:xfrm>
        </p:spPr>
        <p:txBody>
          <a:bodyPr/>
          <a:lstStyle/>
          <a:p>
            <a:r>
              <a:rPr lang="en-US" dirty="0"/>
              <a:t>5</a:t>
            </a:r>
          </a:p>
        </p:txBody>
      </p:sp>
      <p:pic>
        <p:nvPicPr>
          <p:cNvPr id="15" name="Picture 14">
            <a:extLst>
              <a:ext uri="{FF2B5EF4-FFF2-40B4-BE49-F238E27FC236}">
                <a16:creationId xmlns:a16="http://schemas.microsoft.com/office/drawing/2014/main" id="{0BC0531C-F1EF-4E8B-A777-7B0000852EF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0" y="81280"/>
            <a:ext cx="990600" cy="756920"/>
          </a:xfrm>
          <a:prstGeom prst="rect">
            <a:avLst/>
          </a:prstGeom>
        </p:spPr>
      </p:pic>
      <p:graphicFrame>
        <p:nvGraphicFramePr>
          <p:cNvPr id="7" name="Content Placeholder 5"/>
          <p:cNvGraphicFramePr>
            <a:graphicFrameLocks/>
          </p:cNvGraphicFramePr>
          <p:nvPr>
            <p:extLst>
              <p:ext uri="{D42A27DB-BD31-4B8C-83A1-F6EECF244321}">
                <p14:modId xmlns:p14="http://schemas.microsoft.com/office/powerpoint/2010/main" val="159773385"/>
              </p:ext>
            </p:extLst>
          </p:nvPr>
        </p:nvGraphicFramePr>
        <p:xfrm>
          <a:off x="224050" y="2667000"/>
          <a:ext cx="8615149" cy="3722436"/>
        </p:xfrm>
        <a:graphic>
          <a:graphicData uri="http://schemas.openxmlformats.org/drawingml/2006/table">
            <a:tbl>
              <a:tblPr firstRow="1" bandRow="1">
                <a:tableStyleId>{5C22544A-7EE6-4342-B048-85BDC9FD1C3A}</a:tableStyleId>
              </a:tblPr>
              <a:tblGrid>
                <a:gridCol w="2682074">
                  <a:extLst>
                    <a:ext uri="{9D8B030D-6E8A-4147-A177-3AD203B41FA5}">
                      <a16:colId xmlns:a16="http://schemas.microsoft.com/office/drawing/2014/main" val="20000"/>
                    </a:ext>
                  </a:extLst>
                </a:gridCol>
                <a:gridCol w="5933075">
                  <a:extLst>
                    <a:ext uri="{9D8B030D-6E8A-4147-A177-3AD203B41FA5}">
                      <a16:colId xmlns:a16="http://schemas.microsoft.com/office/drawing/2014/main" val="20001"/>
                    </a:ext>
                  </a:extLst>
                </a:gridCol>
              </a:tblGrid>
              <a:tr h="333159">
                <a:tc gridSpan="2">
                  <a:txBody>
                    <a:bodyPr/>
                    <a:lstStyle/>
                    <a:p>
                      <a:pPr algn="ctr"/>
                      <a:r>
                        <a:rPr lang="en-IN" sz="1800" dirty="0">
                          <a:solidFill>
                            <a:schemeClr val="tx1"/>
                          </a:solidFill>
                        </a:rPr>
                        <a:t>SOFTWARE REQUIREMENTS</a:t>
                      </a:r>
                    </a:p>
                  </a:txBody>
                  <a:tcPr anchor="c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hMerge="1">
                  <a:txBody>
                    <a:bodyPr/>
                    <a:lstStyle/>
                    <a:p>
                      <a:endParaRPr lang="en-IN" dirty="0"/>
                    </a:p>
                  </a:txBody>
                  <a:tc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0"/>
                  </a:ext>
                </a:extLst>
              </a:tr>
              <a:tr h="2776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latin typeface="Times New Roman" charset="0"/>
                          <a:ea typeface="Times New Roman" charset="0"/>
                          <a:cs typeface="Times New Roman" charset="0"/>
                        </a:rPr>
                        <a:t>Programming Language</a:t>
                      </a:r>
                      <a:endParaRPr lang="en-IN"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dirty="0">
                          <a:latin typeface="Times New Roman" charset="0"/>
                          <a:ea typeface="Times New Roman" charset="0"/>
                          <a:cs typeface="Times New Roman" charset="0"/>
                        </a:rPr>
                        <a:t>Python 3.6</a:t>
                      </a:r>
                    </a:p>
                  </a:txBody>
                  <a:tcPr/>
                </a:tc>
                <a:extLst>
                  <a:ext uri="{0D108BD9-81ED-4DB2-BD59-A6C34878D82A}">
                    <a16:rowId xmlns:a16="http://schemas.microsoft.com/office/drawing/2014/main" val="10001"/>
                  </a:ext>
                </a:extLst>
              </a:tr>
              <a:tr h="2776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latin typeface="Times New Roman" charset="0"/>
                          <a:ea typeface="Times New Roman" charset="0"/>
                          <a:cs typeface="Times New Roman" charset="0"/>
                        </a:rPr>
                        <a:t>Operating System</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dirty="0">
                          <a:latin typeface="Times New Roman" charset="0"/>
                          <a:ea typeface="Times New Roman" charset="0"/>
                          <a:cs typeface="Times New Roman" charset="0"/>
                        </a:rPr>
                        <a:t>Windows / Linux / Mac OS.</a:t>
                      </a:r>
                    </a:p>
                  </a:txBody>
                  <a:tcPr/>
                </a:tc>
                <a:extLst>
                  <a:ext uri="{0D108BD9-81ED-4DB2-BD59-A6C34878D82A}">
                    <a16:rowId xmlns:a16="http://schemas.microsoft.com/office/drawing/2014/main" val="10002"/>
                  </a:ext>
                </a:extLst>
              </a:tr>
              <a:tr h="4719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latin typeface="Times New Roman" charset="0"/>
                          <a:ea typeface="Times New Roman" charset="0"/>
                          <a:cs typeface="Times New Roman" charset="0"/>
                        </a:rPr>
                        <a:t>Anaconda</a:t>
                      </a:r>
                      <a:endParaRPr lang="en-GB" sz="1400" b="0" dirty="0">
                        <a:latin typeface="Times New Roman" charset="0"/>
                        <a:ea typeface="Times New Roman" charset="0"/>
                        <a:cs typeface="Times New Roman" charset="0"/>
                      </a:endParaRPr>
                    </a:p>
                    <a:p>
                      <a:endParaRPr lang="en-IN" sz="1400" dirty="0"/>
                    </a:p>
                  </a:txBody>
                  <a:tcPr/>
                </a:tc>
                <a:tc>
                  <a:txBody>
                    <a:bodyPr/>
                    <a:lstStyle/>
                    <a:p>
                      <a:r>
                        <a:rPr lang="en-GB" sz="1400" b="0" dirty="0">
                          <a:latin typeface="Times New Roman" charset="0"/>
                          <a:ea typeface="Times New Roman" charset="0"/>
                          <a:cs typeface="Times New Roman" charset="0"/>
                        </a:rPr>
                        <a:t>Anaconda is an</a:t>
                      </a:r>
                      <a:r>
                        <a:rPr lang="en-GB" sz="1400" b="0" baseline="0" dirty="0">
                          <a:latin typeface="Times New Roman" charset="0"/>
                          <a:ea typeface="Times New Roman" charset="0"/>
                          <a:cs typeface="Times New Roman" charset="0"/>
                        </a:rPr>
                        <a:t> </a:t>
                      </a:r>
                      <a:r>
                        <a:rPr lang="en-GB" sz="1400" b="0" dirty="0">
                          <a:latin typeface="Times New Roman" charset="0"/>
                          <a:ea typeface="Times New Roman" charset="0"/>
                          <a:cs typeface="Times New Roman" charset="0"/>
                        </a:rPr>
                        <a:t>open-source distribution of the Python and R programming language.</a:t>
                      </a:r>
                      <a:endParaRPr lang="en-IN" sz="1400" dirty="0"/>
                    </a:p>
                  </a:txBody>
                  <a:tcPr/>
                </a:tc>
                <a:extLst>
                  <a:ext uri="{0D108BD9-81ED-4DB2-BD59-A6C34878D82A}">
                    <a16:rowId xmlns:a16="http://schemas.microsoft.com/office/drawing/2014/main" val="10003"/>
                  </a:ext>
                </a:extLst>
              </a:tr>
              <a:tr h="2776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latin typeface="Times New Roman" charset="0"/>
                          <a:ea typeface="Times New Roman" charset="0"/>
                          <a:cs typeface="Times New Roman" charset="0"/>
                        </a:rPr>
                        <a:t>IDE </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latin typeface="Times New Roman" charset="0"/>
                          <a:ea typeface="Times New Roman" charset="0"/>
                          <a:cs typeface="Times New Roman" charset="0"/>
                        </a:rPr>
                        <a:t> </a:t>
                      </a:r>
                      <a:r>
                        <a:rPr lang="en-GB" sz="1400" b="0" dirty="0" err="1">
                          <a:latin typeface="Times New Roman" charset="0"/>
                          <a:ea typeface="Times New Roman" charset="0"/>
                          <a:cs typeface="Times New Roman" charset="0"/>
                        </a:rPr>
                        <a:t>Spyder</a:t>
                      </a:r>
                      <a:r>
                        <a:rPr lang="en-GB" sz="1400" b="0" dirty="0">
                          <a:latin typeface="Times New Roman" charset="0"/>
                          <a:ea typeface="Times New Roman" charset="0"/>
                          <a:cs typeface="Times New Roman" charset="0"/>
                        </a:rPr>
                        <a:t> 3.3.4</a:t>
                      </a:r>
                    </a:p>
                  </a:txBody>
                  <a:tcPr/>
                </a:tc>
                <a:extLst>
                  <a:ext uri="{0D108BD9-81ED-4DB2-BD59-A6C34878D82A}">
                    <a16:rowId xmlns:a16="http://schemas.microsoft.com/office/drawing/2014/main" val="10004"/>
                  </a:ext>
                </a:extLst>
              </a:tr>
              <a:tr h="2776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err="1">
                          <a:latin typeface="Times New Roman" charset="0"/>
                          <a:ea typeface="Times New Roman" charset="0"/>
                          <a:cs typeface="Times New Roman" charset="0"/>
                        </a:rPr>
                        <a:t>OpenCV</a:t>
                      </a:r>
                      <a:endParaRPr lang="en-GB" sz="1400" b="0" dirty="0">
                        <a:latin typeface="Times New Roman" charset="0"/>
                        <a:ea typeface="Times New Roman" charset="0"/>
                        <a:cs typeface="Times New Roman" charset="0"/>
                      </a:endParaRPr>
                    </a:p>
                  </a:txBody>
                  <a:tcPr/>
                </a:tc>
                <a:tc>
                  <a:txBody>
                    <a:bodyPr/>
                    <a:lstStyle/>
                    <a:p>
                      <a:r>
                        <a:rPr lang="en-GB" sz="1400" b="0" dirty="0">
                          <a:latin typeface="Times New Roman" charset="0"/>
                          <a:ea typeface="Times New Roman" charset="0"/>
                          <a:cs typeface="Times New Roman" charset="0"/>
                        </a:rPr>
                        <a:t> A real time computer vision library.</a:t>
                      </a:r>
                      <a:endParaRPr lang="en-IN" sz="1400" dirty="0"/>
                    </a:p>
                  </a:txBody>
                  <a:tcPr/>
                </a:tc>
                <a:extLst>
                  <a:ext uri="{0D108BD9-81ED-4DB2-BD59-A6C34878D82A}">
                    <a16:rowId xmlns:a16="http://schemas.microsoft.com/office/drawing/2014/main" val="10005"/>
                  </a:ext>
                </a:extLst>
              </a:tr>
              <a:tr h="2776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err="1">
                          <a:latin typeface="Times New Roman" charset="0"/>
                          <a:ea typeface="Times New Roman" charset="0"/>
                          <a:cs typeface="Times New Roman" charset="0"/>
                        </a:rPr>
                        <a:t>NumPy</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dirty="0">
                          <a:latin typeface="Times New Roman" charset="0"/>
                          <a:ea typeface="Times New Roman" charset="0"/>
                          <a:cs typeface="Times New Roman" charset="0"/>
                        </a:rPr>
                        <a:t>Python package for scientific computing.</a:t>
                      </a:r>
                      <a:endParaRPr lang="en-IN" sz="1400" dirty="0"/>
                    </a:p>
                  </a:txBody>
                  <a:tcPr/>
                </a:tc>
                <a:extLst>
                  <a:ext uri="{0D108BD9-81ED-4DB2-BD59-A6C34878D82A}">
                    <a16:rowId xmlns:a16="http://schemas.microsoft.com/office/drawing/2014/main" val="10006"/>
                  </a:ext>
                </a:extLst>
              </a:tr>
              <a:tr h="277632">
                <a:tc>
                  <a:txBody>
                    <a:bodyPr/>
                    <a:lstStyle/>
                    <a:p>
                      <a:pPr marL="0" lvl="0" indent="0" algn="just">
                        <a:buFont typeface="+mj-lt"/>
                        <a:buNone/>
                      </a:pPr>
                      <a:r>
                        <a:rPr lang="en-GB" sz="1400" dirty="0" err="1">
                          <a:latin typeface="Times New Roman" charset="0"/>
                          <a:ea typeface="Times New Roman" charset="0"/>
                          <a:cs typeface="Times New Roman" charset="0"/>
                        </a:rPr>
                        <a:t>Scikit</a:t>
                      </a:r>
                      <a:r>
                        <a:rPr lang="en-GB" sz="1400" dirty="0">
                          <a:latin typeface="Times New Roman" charset="0"/>
                          <a:ea typeface="Times New Roman" charset="0"/>
                          <a:cs typeface="Times New Roman" charset="0"/>
                        </a:rPr>
                        <a:t> - learn</a:t>
                      </a:r>
                      <a:endParaRPr lang="en-GB" sz="1400" b="0" dirty="0">
                        <a:latin typeface="Times New Roman" charset="0"/>
                        <a:ea typeface="Times New Roman" charset="0"/>
                        <a:cs typeface="Times New Roman" charset="0"/>
                      </a:endParaRPr>
                    </a:p>
                  </a:txBody>
                  <a:tcPr/>
                </a:tc>
                <a:tc>
                  <a:txBody>
                    <a:bodyPr/>
                    <a:lstStyle/>
                    <a:p>
                      <a:r>
                        <a:rPr lang="en-GB" sz="1400" b="0" dirty="0">
                          <a:latin typeface="Times New Roman" charset="0"/>
                          <a:ea typeface="Times New Roman" charset="0"/>
                          <a:cs typeface="Times New Roman" charset="0"/>
                        </a:rPr>
                        <a:t>Python library for machine learning.</a:t>
                      </a:r>
                      <a:endParaRPr lang="en-IN" sz="1400" dirty="0"/>
                    </a:p>
                  </a:txBody>
                  <a:tcPr/>
                </a:tc>
                <a:extLst>
                  <a:ext uri="{0D108BD9-81ED-4DB2-BD59-A6C34878D82A}">
                    <a16:rowId xmlns:a16="http://schemas.microsoft.com/office/drawing/2014/main" val="10007"/>
                  </a:ext>
                </a:extLst>
              </a:tr>
              <a:tr h="2776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err="1">
                          <a:latin typeface="Times New Roman" charset="0"/>
                          <a:ea typeface="Times New Roman" charset="0"/>
                          <a:cs typeface="Times New Roman" charset="0"/>
                        </a:rPr>
                        <a:t>TensorFlow</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latin typeface="Times New Roman" charset="0"/>
                          <a:ea typeface="Times New Roman" charset="0"/>
                          <a:cs typeface="Times New Roman" charset="0"/>
                        </a:rPr>
                        <a:t> It </a:t>
                      </a:r>
                      <a:r>
                        <a:rPr lang="en-GB" sz="1400" b="0" dirty="0">
                          <a:latin typeface="Times New Roman" charset="0"/>
                          <a:ea typeface="Times New Roman" charset="0"/>
                          <a:cs typeface="Times New Roman" charset="0"/>
                        </a:rPr>
                        <a:t>is a open-source software machine learning library.</a:t>
                      </a:r>
                      <a:endParaRPr lang="en-IN" sz="1400" dirty="0"/>
                    </a:p>
                  </a:txBody>
                  <a:tcPr/>
                </a:tc>
                <a:extLst>
                  <a:ext uri="{0D108BD9-81ED-4DB2-BD59-A6C34878D82A}">
                    <a16:rowId xmlns:a16="http://schemas.microsoft.com/office/drawing/2014/main" val="10008"/>
                  </a:ext>
                </a:extLst>
              </a:tr>
              <a:tr h="4001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err="1">
                          <a:latin typeface="Times New Roman" charset="0"/>
                          <a:ea typeface="Times New Roman" charset="0"/>
                          <a:cs typeface="Times New Roman" charset="0"/>
                        </a:rPr>
                        <a:t>TFlearn</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dirty="0">
                          <a:latin typeface="Times New Roman" charset="0"/>
                          <a:ea typeface="Times New Roman" charset="0"/>
                          <a:cs typeface="Times New Roman" charset="0"/>
                        </a:rPr>
                        <a:t>It’s a modular and transparent deep learning library built on top of </a:t>
                      </a:r>
                      <a:r>
                        <a:rPr lang="en-GB" sz="1400" b="0" dirty="0" err="1">
                          <a:latin typeface="Times New Roman" charset="0"/>
                          <a:ea typeface="Times New Roman" charset="0"/>
                          <a:cs typeface="Times New Roman" charset="0"/>
                        </a:rPr>
                        <a:t>Tensorflow</a:t>
                      </a:r>
                      <a:r>
                        <a:rPr lang="en-GB" sz="1400" b="0" dirty="0">
                          <a:latin typeface="Times New Roman" charset="0"/>
                          <a:ea typeface="Times New Roman" charset="0"/>
                          <a:cs typeface="Times New Roman" charset="0"/>
                        </a:rPr>
                        <a:t>.</a:t>
                      </a:r>
                      <a:endParaRPr lang="en-IN" sz="1400" dirty="0"/>
                    </a:p>
                  </a:txBody>
                  <a:tcPr/>
                </a:tc>
                <a:extLst>
                  <a:ext uri="{0D108BD9-81ED-4DB2-BD59-A6C34878D82A}">
                    <a16:rowId xmlns:a16="http://schemas.microsoft.com/office/drawing/2014/main" val="10009"/>
                  </a:ext>
                </a:extLst>
              </a:tr>
              <a:tr h="2776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err="1">
                          <a:latin typeface="Times New Roman" charset="0"/>
                          <a:ea typeface="Times New Roman" charset="0"/>
                          <a:cs typeface="Times New Roman" charset="0"/>
                        </a:rPr>
                        <a:t>PyAutoGUI</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dirty="0">
                          <a:latin typeface="Times New Roman" charset="0"/>
                          <a:ea typeface="Times New Roman" charset="0"/>
                          <a:cs typeface="Times New Roman" charset="0"/>
                        </a:rPr>
                        <a:t>Used to programmatically control the mouse &amp; keyboard.</a:t>
                      </a:r>
                    </a:p>
                  </a:txBody>
                  <a:tcPr/>
                </a:tc>
                <a:extLst>
                  <a:ext uri="{0D108BD9-81ED-4DB2-BD59-A6C34878D82A}">
                    <a16:rowId xmlns:a16="http://schemas.microsoft.com/office/drawing/2014/main" val="10010"/>
                  </a:ext>
                </a:extLst>
              </a:tr>
            </a:tbl>
          </a:graphicData>
        </a:graphic>
      </p:graphicFrame>
      <p:sp>
        <p:nvSpPr>
          <p:cNvPr id="9" name="Slide Number Placeholder 4"/>
          <p:cNvSpPr txBox="1">
            <a:spLocks/>
          </p:cNvSpPr>
          <p:nvPr/>
        </p:nvSpPr>
        <p:spPr>
          <a:xfrm rot="16200000">
            <a:off x="6992302" y="5885495"/>
            <a:ext cx="1315722" cy="365125"/>
          </a:xfrm>
          <a:prstGeom prst="rect">
            <a:avLst/>
          </a:prstGeom>
        </p:spPr>
        <p:txBody>
          <a:bodyPr vert="horz" lIns="91440" tIns="45720" rIns="91440" bIns="45720" rtlCol="0" anchor="ctr"/>
          <a:lstStyle>
            <a:defPPr>
              <a:defRPr lang="en-US"/>
            </a:defPPr>
            <a:lvl1pPr marL="0" algn="l" defTabSz="914400" rtl="0" eaLnBrk="1" latinLnBrk="0" hangingPunct="1">
              <a:defRPr sz="24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57615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28601" y="6477000"/>
            <a:ext cx="8497956" cy="147320"/>
          </a:xfrm>
        </p:spPr>
        <p:txBody>
          <a:bodyPr/>
          <a:lstStyle/>
          <a:p>
            <a:r>
              <a:rPr lang="en-US" dirty="0"/>
              <a:t>Hand Gesture Recognition For Human Computer Interaction</a:t>
            </a:r>
          </a:p>
        </p:txBody>
      </p:sp>
      <p:sp>
        <p:nvSpPr>
          <p:cNvPr id="5" name="Slide Number Placeholder 4"/>
          <p:cNvSpPr>
            <a:spLocks noGrp="1"/>
          </p:cNvSpPr>
          <p:nvPr>
            <p:ph type="sldNum" sz="quarter" idx="12"/>
          </p:nvPr>
        </p:nvSpPr>
        <p:spPr>
          <a:xfrm>
            <a:off x="8333739" y="6452234"/>
            <a:ext cx="1315721" cy="365125"/>
          </a:xfrm>
        </p:spPr>
        <p:txBody>
          <a:bodyPr/>
          <a:lstStyle/>
          <a:p>
            <a:fld id="{720B46DC-49FD-4C93-A4AB-6D5A9677AF67}" type="slidenum">
              <a:rPr lang="en-US" smtClean="0"/>
              <a:t>6</a:t>
            </a:fld>
            <a:endParaRPr lang="en-US" dirty="0"/>
          </a:p>
        </p:txBody>
      </p:sp>
      <p:pic>
        <p:nvPicPr>
          <p:cNvPr id="6" name="Picture 5">
            <a:extLst>
              <a:ext uri="{FF2B5EF4-FFF2-40B4-BE49-F238E27FC236}">
                <a16:creationId xmlns:a16="http://schemas.microsoft.com/office/drawing/2014/main" id="{E670AE33-4034-4829-85FA-BBC671B89BA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1" y="76200"/>
            <a:ext cx="761999" cy="685800"/>
          </a:xfrm>
          <a:prstGeom prst="rect">
            <a:avLst/>
          </a:prstGeom>
        </p:spPr>
      </p:pic>
      <p:sp>
        <p:nvSpPr>
          <p:cNvPr id="8" name="Title 7">
            <a:extLst>
              <a:ext uri="{FF2B5EF4-FFF2-40B4-BE49-F238E27FC236}">
                <a16:creationId xmlns:a16="http://schemas.microsoft.com/office/drawing/2014/main" id="{C4F1BC40-78C0-41EA-A5EF-2D6ADDA7DFB9}"/>
              </a:ext>
            </a:extLst>
          </p:cNvPr>
          <p:cNvSpPr>
            <a:spLocks noGrp="1"/>
          </p:cNvSpPr>
          <p:nvPr>
            <p:ph type="title"/>
          </p:nvPr>
        </p:nvSpPr>
        <p:spPr>
          <a:xfrm>
            <a:off x="1295400" y="0"/>
            <a:ext cx="7010399" cy="685482"/>
          </a:xfrm>
        </p:spPr>
        <p:txBody>
          <a:bodyPr>
            <a:normAutofit/>
          </a:bodyPr>
          <a:lstStyle/>
          <a:p>
            <a:pPr algn="ctr"/>
            <a:r>
              <a:rPr lang="en-US" sz="2800" dirty="0"/>
              <a:t>LITERATURE SURVEY</a:t>
            </a:r>
          </a:p>
        </p:txBody>
      </p:sp>
      <p:graphicFrame>
        <p:nvGraphicFramePr>
          <p:cNvPr id="2" name="Table 1"/>
          <p:cNvGraphicFramePr>
            <a:graphicFrameLocks noGrp="1"/>
          </p:cNvGraphicFramePr>
          <p:nvPr>
            <p:extLst>
              <p:ext uri="{D42A27DB-BD31-4B8C-83A1-F6EECF244321}">
                <p14:modId xmlns:p14="http://schemas.microsoft.com/office/powerpoint/2010/main" val="2571071000"/>
              </p:ext>
            </p:extLst>
          </p:nvPr>
        </p:nvGraphicFramePr>
        <p:xfrm>
          <a:off x="0" y="838200"/>
          <a:ext cx="8991599" cy="5573761"/>
        </p:xfrm>
        <a:graphic>
          <a:graphicData uri="http://schemas.openxmlformats.org/drawingml/2006/table">
            <a:tbl>
              <a:tblPr firstRow="1" bandRow="1">
                <a:tableStyleId>{5C22544A-7EE6-4342-B048-85BDC9FD1C3A}</a:tableStyleId>
              </a:tblPr>
              <a:tblGrid>
                <a:gridCol w="397858">
                  <a:extLst>
                    <a:ext uri="{9D8B030D-6E8A-4147-A177-3AD203B41FA5}">
                      <a16:colId xmlns:a16="http://schemas.microsoft.com/office/drawing/2014/main" val="20000"/>
                    </a:ext>
                  </a:extLst>
                </a:gridCol>
                <a:gridCol w="1635844">
                  <a:extLst>
                    <a:ext uri="{9D8B030D-6E8A-4147-A177-3AD203B41FA5}">
                      <a16:colId xmlns:a16="http://schemas.microsoft.com/office/drawing/2014/main" val="20001"/>
                    </a:ext>
                  </a:extLst>
                </a:gridCol>
                <a:gridCol w="1989292">
                  <a:extLst>
                    <a:ext uri="{9D8B030D-6E8A-4147-A177-3AD203B41FA5}">
                      <a16:colId xmlns:a16="http://schemas.microsoft.com/office/drawing/2014/main" val="20002"/>
                    </a:ext>
                  </a:extLst>
                </a:gridCol>
                <a:gridCol w="2546294">
                  <a:extLst>
                    <a:ext uri="{9D8B030D-6E8A-4147-A177-3AD203B41FA5}">
                      <a16:colId xmlns:a16="http://schemas.microsoft.com/office/drawing/2014/main" val="20003"/>
                    </a:ext>
                  </a:extLst>
                </a:gridCol>
                <a:gridCol w="2422311">
                  <a:extLst>
                    <a:ext uri="{9D8B030D-6E8A-4147-A177-3AD203B41FA5}">
                      <a16:colId xmlns:a16="http://schemas.microsoft.com/office/drawing/2014/main" val="20004"/>
                    </a:ext>
                  </a:extLst>
                </a:gridCol>
              </a:tblGrid>
              <a:tr h="593415">
                <a:tc>
                  <a:txBody>
                    <a:bodyPr/>
                    <a:lstStyle/>
                    <a:p>
                      <a:pPr algn="ctr">
                        <a:spcAft>
                          <a:spcPts val="0"/>
                        </a:spcAft>
                      </a:pPr>
                      <a:r>
                        <a:rPr lang="en-GB" sz="1200" b="1" dirty="0">
                          <a:effectLst/>
                          <a:latin typeface="Times New Roman"/>
                          <a:ea typeface="Times New Roman"/>
                          <a:cs typeface="Times New Roman"/>
                        </a:rPr>
                        <a:t>SL.NO</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AUTHOR, TITLE AND YEAR OF PUBLICATION</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METHODOLOGY</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ADVANTAGES</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LIMITATIONS</a:t>
                      </a:r>
                      <a:endParaRPr lang="en-IN" sz="1200" dirty="0">
                        <a:effectLst/>
                        <a:latin typeface="Calibri"/>
                        <a:ea typeface="Times New Roman"/>
                        <a:cs typeface="Times New Roman"/>
                      </a:endParaRPr>
                    </a:p>
                  </a:txBody>
                  <a:tcPr marL="68580" marR="68580" marT="0" marB="0" anchor="ctr"/>
                </a:tc>
                <a:extLst>
                  <a:ext uri="{0D108BD9-81ED-4DB2-BD59-A6C34878D82A}">
                    <a16:rowId xmlns:a16="http://schemas.microsoft.com/office/drawing/2014/main" val="10000"/>
                  </a:ext>
                </a:extLst>
              </a:tr>
              <a:tr h="1770890">
                <a:tc>
                  <a:txBody>
                    <a:bodyPr/>
                    <a:lstStyle/>
                    <a:p>
                      <a:r>
                        <a:rPr lang="en-IN" sz="1100" dirty="0">
                          <a:latin typeface="Times New Roman" pitchFamily="18" charset="0"/>
                          <a:cs typeface="Times New Roman" pitchFamily="18" charset="0"/>
                        </a:rPr>
                        <a:t>1.</a:t>
                      </a:r>
                    </a:p>
                  </a:txBody>
                  <a:tcPr/>
                </a:tc>
                <a:tc>
                  <a:txBody>
                    <a:bodyPr/>
                    <a:lstStyle/>
                    <a:p>
                      <a:pPr algn="just">
                        <a:lnSpc>
                          <a:spcPct val="150000"/>
                        </a:lnSpc>
                        <a:spcAft>
                          <a:spcPts val="1200"/>
                        </a:spcAft>
                      </a:pPr>
                      <a:r>
                        <a:rPr lang="en-GB" sz="1100" dirty="0" err="1">
                          <a:effectLst/>
                          <a:latin typeface="Times New Roman" pitchFamily="18" charset="0"/>
                          <a:ea typeface="Times New Roman"/>
                          <a:cs typeface="Times New Roman" pitchFamily="18" charset="0"/>
                        </a:rPr>
                        <a:t>Meenakshi</a:t>
                      </a:r>
                      <a:r>
                        <a:rPr lang="en-GB" sz="1100" dirty="0">
                          <a:effectLst/>
                          <a:latin typeface="Times New Roman" pitchFamily="18" charset="0"/>
                          <a:ea typeface="Times New Roman"/>
                          <a:cs typeface="Times New Roman" pitchFamily="18" charset="0"/>
                        </a:rPr>
                        <a:t> </a:t>
                      </a:r>
                      <a:r>
                        <a:rPr lang="en-GB" sz="1100" dirty="0" err="1">
                          <a:effectLst/>
                          <a:latin typeface="Times New Roman" pitchFamily="18" charset="0"/>
                          <a:ea typeface="Times New Roman"/>
                          <a:cs typeface="Times New Roman" pitchFamily="18" charset="0"/>
                        </a:rPr>
                        <a:t>Panwar</a:t>
                      </a:r>
                      <a:r>
                        <a:rPr lang="en-GB" sz="1100" dirty="0">
                          <a:effectLst/>
                          <a:latin typeface="Times New Roman" pitchFamily="18" charset="0"/>
                          <a:ea typeface="Times New Roman"/>
                          <a:cs typeface="Times New Roman" pitchFamily="18" charset="0"/>
                        </a:rPr>
                        <a:t>, </a:t>
                      </a:r>
                      <a:r>
                        <a:rPr lang="en-GB" sz="1100" dirty="0" err="1">
                          <a:effectLst/>
                          <a:latin typeface="Times New Roman" pitchFamily="18" charset="0"/>
                          <a:ea typeface="Times New Roman"/>
                          <a:cs typeface="Times New Roman" pitchFamily="18" charset="0"/>
                        </a:rPr>
                        <a:t>Pawan</a:t>
                      </a:r>
                      <a:r>
                        <a:rPr lang="en-GB" sz="1100" dirty="0">
                          <a:effectLst/>
                          <a:latin typeface="Times New Roman" pitchFamily="18" charset="0"/>
                          <a:ea typeface="Times New Roman"/>
                          <a:cs typeface="Times New Roman" pitchFamily="18" charset="0"/>
                        </a:rPr>
                        <a:t> Singh </a:t>
                      </a:r>
                      <a:r>
                        <a:rPr lang="en-GB" sz="1100" dirty="0" err="1">
                          <a:effectLst/>
                          <a:latin typeface="Times New Roman" pitchFamily="18" charset="0"/>
                          <a:ea typeface="Times New Roman"/>
                          <a:cs typeface="Times New Roman" pitchFamily="18" charset="0"/>
                        </a:rPr>
                        <a:t>Mehra</a:t>
                      </a:r>
                      <a:r>
                        <a:rPr lang="en-GB" sz="1100" dirty="0">
                          <a:effectLst/>
                          <a:latin typeface="Times New Roman" pitchFamily="18" charset="0"/>
                          <a:ea typeface="Times New Roman"/>
                          <a:cs typeface="Times New Roman" pitchFamily="18" charset="0"/>
                        </a:rPr>
                        <a:t>, </a:t>
                      </a:r>
                      <a:r>
                        <a:rPr lang="en-GB" sz="1100" b="1" dirty="0">
                          <a:solidFill>
                            <a:srgbClr val="000000"/>
                          </a:solidFill>
                          <a:effectLst/>
                          <a:latin typeface="Times New Roman" pitchFamily="18" charset="0"/>
                          <a:ea typeface="Times New Roman"/>
                          <a:cs typeface="Times New Roman" pitchFamily="18" charset="0"/>
                        </a:rPr>
                        <a:t>Hand Gesture Recognition for Human Computer Interaction.</a:t>
                      </a:r>
                      <a:endParaRPr lang="en-IN" sz="11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100" dirty="0">
                          <a:effectLst/>
                          <a:latin typeface="Times New Roman" pitchFamily="18" charset="0"/>
                          <a:ea typeface="Times New Roman"/>
                          <a:cs typeface="Times New Roman" pitchFamily="18" charset="0"/>
                        </a:rPr>
                        <a:t>The implementation is divided into four main steps:</a:t>
                      </a:r>
                      <a:endParaRPr lang="en-IN" sz="1100" dirty="0">
                        <a:effectLst/>
                        <a:latin typeface="Times New Roman" pitchFamily="18" charset="0"/>
                        <a:ea typeface="Times New Roman"/>
                        <a:cs typeface="Times New Roman" pitchFamily="18" charset="0"/>
                      </a:endParaRPr>
                    </a:p>
                    <a:p>
                      <a:pPr algn="just">
                        <a:lnSpc>
                          <a:spcPct val="150000"/>
                        </a:lnSpc>
                        <a:spcAft>
                          <a:spcPts val="0"/>
                        </a:spcAft>
                      </a:pPr>
                      <a:r>
                        <a:rPr lang="en-GB" sz="1100" dirty="0">
                          <a:effectLst/>
                          <a:latin typeface="Times New Roman" pitchFamily="18" charset="0"/>
                          <a:ea typeface="Times New Roman"/>
                          <a:cs typeface="Times New Roman" pitchFamily="18" charset="0"/>
                        </a:rPr>
                        <a:t>1.Image Enhancement and Segmentation</a:t>
                      </a:r>
                      <a:endParaRPr lang="en-IN" sz="1100" dirty="0">
                        <a:effectLst/>
                        <a:latin typeface="Times New Roman" pitchFamily="18" charset="0"/>
                        <a:ea typeface="Times New Roman"/>
                        <a:cs typeface="Times New Roman" pitchFamily="18" charset="0"/>
                      </a:endParaRPr>
                    </a:p>
                    <a:p>
                      <a:pPr algn="just">
                        <a:lnSpc>
                          <a:spcPct val="150000"/>
                        </a:lnSpc>
                        <a:spcAft>
                          <a:spcPts val="0"/>
                        </a:spcAft>
                      </a:pPr>
                      <a:r>
                        <a:rPr lang="en-GB" sz="1100" dirty="0">
                          <a:effectLst/>
                          <a:latin typeface="Times New Roman" pitchFamily="18" charset="0"/>
                          <a:ea typeface="Times New Roman"/>
                          <a:cs typeface="Times New Roman" pitchFamily="18" charset="0"/>
                        </a:rPr>
                        <a:t>2.Orientation Detection</a:t>
                      </a:r>
                      <a:endParaRPr lang="en-IN" sz="1100" dirty="0">
                        <a:effectLst/>
                        <a:latin typeface="Times New Roman" pitchFamily="18" charset="0"/>
                        <a:ea typeface="Times New Roman"/>
                        <a:cs typeface="Times New Roman" pitchFamily="18" charset="0"/>
                      </a:endParaRPr>
                    </a:p>
                    <a:p>
                      <a:pPr algn="just">
                        <a:lnSpc>
                          <a:spcPct val="150000"/>
                        </a:lnSpc>
                        <a:spcAft>
                          <a:spcPts val="0"/>
                        </a:spcAft>
                      </a:pPr>
                      <a:r>
                        <a:rPr lang="en-GB" sz="1100" dirty="0">
                          <a:effectLst/>
                          <a:latin typeface="Times New Roman" pitchFamily="18" charset="0"/>
                          <a:ea typeface="Times New Roman"/>
                          <a:cs typeface="Times New Roman" pitchFamily="18" charset="0"/>
                        </a:rPr>
                        <a:t>3.Feature Extraction</a:t>
                      </a:r>
                      <a:endParaRPr lang="en-IN" sz="1100" dirty="0">
                        <a:effectLst/>
                        <a:latin typeface="Times New Roman" pitchFamily="18" charset="0"/>
                        <a:ea typeface="Times New Roman"/>
                        <a:cs typeface="Times New Roman" pitchFamily="18" charset="0"/>
                      </a:endParaRPr>
                    </a:p>
                    <a:p>
                      <a:pPr algn="just">
                        <a:lnSpc>
                          <a:spcPct val="150000"/>
                        </a:lnSpc>
                        <a:spcAft>
                          <a:spcPts val="0"/>
                        </a:spcAft>
                      </a:pPr>
                      <a:r>
                        <a:rPr lang="en-GB" sz="1100" dirty="0">
                          <a:effectLst/>
                          <a:latin typeface="Times New Roman" pitchFamily="18" charset="0"/>
                          <a:ea typeface="Times New Roman"/>
                          <a:cs typeface="Times New Roman" pitchFamily="18" charset="0"/>
                        </a:rPr>
                        <a:t>4.Classification.</a:t>
                      </a:r>
                      <a:endParaRPr lang="en-IN" sz="1100" dirty="0">
                        <a:effectLst/>
                        <a:latin typeface="Times New Roman" pitchFamily="18" charset="0"/>
                        <a:ea typeface="Times New Roman"/>
                        <a:cs typeface="Times New Roman" pitchFamily="18" charset="0"/>
                      </a:endParaRPr>
                    </a:p>
                  </a:txBody>
                  <a:tcPr marL="68580" marR="68580" marT="0" marB="0"/>
                </a:tc>
                <a:tc>
                  <a:txBody>
                    <a:bodyPr/>
                    <a:lstStyle/>
                    <a:p>
                      <a:pPr marL="228600" indent="-228600" algn="just">
                        <a:lnSpc>
                          <a:spcPct val="150000"/>
                        </a:lnSpc>
                        <a:spcAft>
                          <a:spcPts val="0"/>
                        </a:spcAft>
                        <a:buAutoNum type="arabicPeriod"/>
                      </a:pPr>
                      <a:r>
                        <a:rPr lang="en-GB" sz="1100" dirty="0">
                          <a:effectLst/>
                          <a:latin typeface="Times New Roman" pitchFamily="18" charset="0"/>
                          <a:ea typeface="Times New Roman"/>
                          <a:cs typeface="Times New Roman" pitchFamily="18" charset="0"/>
                        </a:rPr>
                        <a:t>The proposed and implemented algorithm does not require any kind of training of sample data. </a:t>
                      </a:r>
                    </a:p>
                    <a:p>
                      <a:pPr marL="228600" indent="-228600" algn="just">
                        <a:lnSpc>
                          <a:spcPct val="150000"/>
                        </a:lnSpc>
                        <a:spcAft>
                          <a:spcPts val="0"/>
                        </a:spcAft>
                        <a:buAutoNum type="arabicPeriod"/>
                      </a:pPr>
                      <a:r>
                        <a:rPr lang="en-GB" sz="1100" dirty="0">
                          <a:effectLst/>
                          <a:latin typeface="Times New Roman" pitchFamily="18" charset="0"/>
                          <a:ea typeface="Times New Roman"/>
                          <a:cs typeface="Times New Roman" pitchFamily="18" charset="0"/>
                        </a:rPr>
                        <a:t>It takes a less computation time as compare to other approaches.</a:t>
                      </a:r>
                      <a:endParaRPr lang="en-IN" sz="11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100" dirty="0">
                          <a:effectLst/>
                          <a:latin typeface="Times New Roman" pitchFamily="18" charset="0"/>
                          <a:ea typeface="Times New Roman"/>
                          <a:cs typeface="Times New Roman" pitchFamily="18" charset="0"/>
                        </a:rPr>
                        <a:t>Its main limitation is that different light condition leads to change of </a:t>
                      </a:r>
                      <a:r>
                        <a:rPr lang="en-GB" sz="1100" dirty="0" err="1">
                          <a:effectLst/>
                          <a:latin typeface="Times New Roman" pitchFamily="18" charset="0"/>
                          <a:ea typeface="Times New Roman"/>
                          <a:cs typeface="Times New Roman" pitchFamily="18" charset="0"/>
                        </a:rPr>
                        <a:t>colors</a:t>
                      </a:r>
                      <a:r>
                        <a:rPr lang="en-GB" sz="1100" dirty="0">
                          <a:effectLst/>
                          <a:latin typeface="Times New Roman" pitchFamily="18" charset="0"/>
                          <a:ea typeface="Times New Roman"/>
                          <a:cs typeface="Times New Roman" pitchFamily="18" charset="0"/>
                        </a:rPr>
                        <a:t> very rapidly, which may cause error or even failures.  </a:t>
                      </a:r>
                      <a:endParaRPr lang="en-IN" sz="11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1"/>
                  </a:ext>
                </a:extLst>
              </a:tr>
              <a:tr h="1467500">
                <a:tc>
                  <a:txBody>
                    <a:bodyPr/>
                    <a:lstStyle/>
                    <a:p>
                      <a:pPr>
                        <a:spcAft>
                          <a:spcPts val="0"/>
                        </a:spcAft>
                      </a:pPr>
                      <a:r>
                        <a:rPr lang="en-GB" sz="1100" b="1" dirty="0">
                          <a:effectLst/>
                          <a:latin typeface="Times New Roman" pitchFamily="18" charset="0"/>
                          <a:ea typeface="Times New Roman"/>
                          <a:cs typeface="Times New Roman" pitchFamily="18" charset="0"/>
                        </a:rPr>
                        <a:t>2.</a:t>
                      </a:r>
                      <a:endParaRPr lang="en-IN" sz="11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100" dirty="0" err="1">
                          <a:effectLst/>
                          <a:latin typeface="Times New Roman" pitchFamily="18" charset="0"/>
                          <a:ea typeface="Times New Roman"/>
                          <a:cs typeface="Times New Roman" pitchFamily="18" charset="0"/>
                        </a:rPr>
                        <a:t>Rafiqul</a:t>
                      </a:r>
                      <a:r>
                        <a:rPr lang="en-GB" sz="1100" dirty="0">
                          <a:effectLst/>
                          <a:latin typeface="Times New Roman" pitchFamily="18" charset="0"/>
                          <a:ea typeface="Times New Roman"/>
                          <a:cs typeface="Times New Roman" pitchFamily="18" charset="0"/>
                        </a:rPr>
                        <a:t> </a:t>
                      </a:r>
                      <a:r>
                        <a:rPr lang="en-GB" sz="1100" dirty="0" err="1">
                          <a:effectLst/>
                          <a:latin typeface="Times New Roman" pitchFamily="18" charset="0"/>
                          <a:ea typeface="Times New Roman"/>
                          <a:cs typeface="Times New Roman" pitchFamily="18" charset="0"/>
                        </a:rPr>
                        <a:t>Zaman</a:t>
                      </a:r>
                      <a:r>
                        <a:rPr lang="en-GB" sz="1100" dirty="0">
                          <a:effectLst/>
                          <a:latin typeface="Times New Roman" pitchFamily="18" charset="0"/>
                          <a:ea typeface="Times New Roman"/>
                          <a:cs typeface="Times New Roman" pitchFamily="18" charset="0"/>
                        </a:rPr>
                        <a:t> Khan and Noor Adnan </a:t>
                      </a:r>
                      <a:r>
                        <a:rPr lang="en-GB" sz="1100" dirty="0" err="1">
                          <a:effectLst/>
                          <a:latin typeface="Times New Roman" pitchFamily="18" charset="0"/>
                          <a:ea typeface="Times New Roman"/>
                          <a:cs typeface="Times New Roman" pitchFamily="18" charset="0"/>
                        </a:rPr>
                        <a:t>Ibraheem</a:t>
                      </a:r>
                      <a:r>
                        <a:rPr lang="en-GB" sz="1100" dirty="0">
                          <a:effectLst/>
                          <a:latin typeface="Times New Roman" pitchFamily="18" charset="0"/>
                          <a:ea typeface="Times New Roman"/>
                          <a:cs typeface="Times New Roman" pitchFamily="18" charset="0"/>
                        </a:rPr>
                        <a:t>,</a:t>
                      </a:r>
                      <a:endParaRPr lang="en-IN" sz="1100" dirty="0">
                        <a:effectLst/>
                        <a:latin typeface="Times New Roman" pitchFamily="18" charset="0"/>
                        <a:ea typeface="Times New Roman"/>
                        <a:cs typeface="Times New Roman" pitchFamily="18" charset="0"/>
                      </a:endParaRPr>
                    </a:p>
                    <a:p>
                      <a:pPr algn="just">
                        <a:lnSpc>
                          <a:spcPct val="150000"/>
                        </a:lnSpc>
                        <a:spcAft>
                          <a:spcPts val="0"/>
                        </a:spcAft>
                      </a:pPr>
                      <a:r>
                        <a:rPr lang="en-GB" sz="1100" b="1" dirty="0" err="1">
                          <a:effectLst/>
                          <a:latin typeface="Times New Roman" pitchFamily="18" charset="0"/>
                          <a:ea typeface="Times New Roman"/>
                          <a:cs typeface="Times New Roman" pitchFamily="18" charset="0"/>
                        </a:rPr>
                        <a:t>Comparitive</a:t>
                      </a:r>
                      <a:r>
                        <a:rPr lang="en-GB" sz="1100" b="1" dirty="0">
                          <a:effectLst/>
                          <a:latin typeface="Times New Roman" pitchFamily="18" charset="0"/>
                          <a:ea typeface="Times New Roman"/>
                          <a:cs typeface="Times New Roman" pitchFamily="18" charset="0"/>
                        </a:rPr>
                        <a:t> Study Of Hand Gesture Recognition System.</a:t>
                      </a:r>
                    </a:p>
                    <a:p>
                      <a:pPr algn="just">
                        <a:lnSpc>
                          <a:spcPct val="150000"/>
                        </a:lnSpc>
                        <a:spcAft>
                          <a:spcPts val="0"/>
                        </a:spcAft>
                      </a:pPr>
                      <a:endParaRPr lang="en-IN" sz="11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100" dirty="0">
                          <a:effectLst/>
                          <a:latin typeface="Times New Roman" pitchFamily="18" charset="0"/>
                          <a:ea typeface="Times New Roman"/>
                          <a:cs typeface="Times New Roman" pitchFamily="18" charset="0"/>
                        </a:rPr>
                        <a:t>Three main step</a:t>
                      </a:r>
                      <a:r>
                        <a:rPr lang="en-GB" sz="1100" baseline="0" dirty="0">
                          <a:effectLst/>
                          <a:latin typeface="Times New Roman" pitchFamily="18" charset="0"/>
                          <a:ea typeface="Times New Roman"/>
                          <a:cs typeface="Times New Roman" pitchFamily="18" charset="0"/>
                        </a:rPr>
                        <a:t>s in this system</a:t>
                      </a:r>
                    </a:p>
                    <a:p>
                      <a:pPr algn="just">
                        <a:lnSpc>
                          <a:spcPct val="150000"/>
                        </a:lnSpc>
                        <a:spcAft>
                          <a:spcPts val="0"/>
                        </a:spcAft>
                      </a:pPr>
                      <a:r>
                        <a:rPr lang="en-GB" sz="1100" dirty="0">
                          <a:effectLst/>
                          <a:latin typeface="Times New Roman" pitchFamily="18" charset="0"/>
                          <a:ea typeface="Times New Roman"/>
                          <a:cs typeface="Times New Roman" pitchFamily="18" charset="0"/>
                        </a:rPr>
                        <a:t>1. Segmentation</a:t>
                      </a:r>
                      <a:endParaRPr lang="en-IN" sz="1100" dirty="0">
                        <a:effectLst/>
                        <a:latin typeface="Times New Roman" pitchFamily="18" charset="0"/>
                        <a:ea typeface="Times New Roman"/>
                        <a:cs typeface="Times New Roman" pitchFamily="18" charset="0"/>
                      </a:endParaRPr>
                    </a:p>
                    <a:p>
                      <a:pPr algn="just">
                        <a:lnSpc>
                          <a:spcPct val="150000"/>
                        </a:lnSpc>
                        <a:spcAft>
                          <a:spcPts val="0"/>
                        </a:spcAft>
                      </a:pPr>
                      <a:r>
                        <a:rPr lang="en-GB" sz="1100" dirty="0">
                          <a:effectLst/>
                          <a:latin typeface="Times New Roman" pitchFamily="18" charset="0"/>
                          <a:ea typeface="Times New Roman"/>
                          <a:cs typeface="Times New Roman" pitchFamily="18" charset="0"/>
                        </a:rPr>
                        <a:t>2. Feature Representation</a:t>
                      </a:r>
                      <a:endParaRPr lang="en-IN" sz="1100" dirty="0">
                        <a:effectLst/>
                        <a:latin typeface="Times New Roman" pitchFamily="18" charset="0"/>
                        <a:ea typeface="Times New Roman"/>
                        <a:cs typeface="Times New Roman" pitchFamily="18" charset="0"/>
                      </a:endParaRPr>
                    </a:p>
                    <a:p>
                      <a:pPr algn="just">
                        <a:lnSpc>
                          <a:spcPct val="150000"/>
                        </a:lnSpc>
                        <a:spcAft>
                          <a:spcPts val="0"/>
                        </a:spcAft>
                      </a:pPr>
                      <a:r>
                        <a:rPr lang="en-GB" sz="1100" dirty="0">
                          <a:effectLst/>
                          <a:latin typeface="Times New Roman" pitchFamily="18" charset="0"/>
                          <a:ea typeface="Times New Roman"/>
                          <a:cs typeface="Times New Roman" pitchFamily="18" charset="0"/>
                        </a:rPr>
                        <a:t>3.Recognition Techniques</a:t>
                      </a:r>
                      <a:endParaRPr lang="en-IN" sz="1100" dirty="0">
                        <a:effectLst/>
                        <a:latin typeface="Times New Roman" pitchFamily="18" charset="0"/>
                        <a:ea typeface="Times New Roman"/>
                        <a:cs typeface="Times New Roman" pitchFamily="18" charset="0"/>
                      </a:endParaRPr>
                    </a:p>
                    <a:p>
                      <a:pPr algn="just">
                        <a:lnSpc>
                          <a:spcPct val="150000"/>
                        </a:lnSpc>
                        <a:spcAft>
                          <a:spcPts val="0"/>
                        </a:spcAft>
                      </a:pPr>
                      <a:r>
                        <a:rPr lang="en-GB" sz="1100" dirty="0">
                          <a:effectLst/>
                          <a:latin typeface="Times New Roman" pitchFamily="18" charset="0"/>
                          <a:ea typeface="Times New Roman"/>
                          <a:cs typeface="Times New Roman" pitchFamily="18" charset="0"/>
                        </a:rPr>
                        <a:t>It has an accuracy of 85.83%.</a:t>
                      </a:r>
                      <a:endParaRPr lang="en-IN" sz="1100" dirty="0">
                        <a:effectLst/>
                        <a:latin typeface="Times New Roman" pitchFamily="18" charset="0"/>
                        <a:ea typeface="Times New Roman"/>
                        <a:cs typeface="Times New Roman" pitchFamily="18" charset="0"/>
                      </a:endParaRPr>
                    </a:p>
                  </a:txBody>
                  <a:tcPr marL="68580" marR="68580" marT="0" marB="0"/>
                </a:tc>
                <a:tc>
                  <a:txBody>
                    <a:bodyPr/>
                    <a:lstStyle/>
                    <a:p>
                      <a:pPr marL="228600" indent="-228600" algn="just">
                        <a:lnSpc>
                          <a:spcPct val="150000"/>
                        </a:lnSpc>
                        <a:spcAft>
                          <a:spcPts val="0"/>
                        </a:spcAft>
                        <a:buFont typeface="+mj-lt"/>
                        <a:buAutoNum type="arabicPeriod"/>
                      </a:pPr>
                      <a:r>
                        <a:rPr lang="en-GB" sz="1100" dirty="0">
                          <a:effectLst/>
                          <a:latin typeface="Times New Roman" pitchFamily="18" charset="0"/>
                          <a:ea typeface="Times New Roman"/>
                          <a:cs typeface="Times New Roman" pitchFamily="18" charset="0"/>
                        </a:rPr>
                        <a:t>Recognises gestures from</a:t>
                      </a:r>
                      <a:r>
                        <a:rPr lang="en-IN" sz="1100" baseline="0" dirty="0">
                          <a:effectLst/>
                          <a:latin typeface="Times New Roman" pitchFamily="18" charset="0"/>
                          <a:ea typeface="Times New Roman"/>
                          <a:cs typeface="Times New Roman" pitchFamily="18" charset="0"/>
                        </a:rPr>
                        <a:t> </a:t>
                      </a:r>
                      <a:r>
                        <a:rPr lang="en-GB" sz="1100" dirty="0">
                          <a:effectLst/>
                          <a:latin typeface="Times New Roman" pitchFamily="18" charset="0"/>
                          <a:ea typeface="Times New Roman"/>
                          <a:cs typeface="Times New Roman" pitchFamily="18" charset="0"/>
                        </a:rPr>
                        <a:t>both 2D and 3D images.</a:t>
                      </a:r>
                    </a:p>
                    <a:p>
                      <a:pPr marL="228600" indent="-228600" algn="just">
                        <a:lnSpc>
                          <a:spcPct val="150000"/>
                        </a:lnSpc>
                        <a:spcAft>
                          <a:spcPts val="0"/>
                        </a:spcAft>
                        <a:buFont typeface="+mj-lt"/>
                        <a:buAutoNum type="arabicPeriod"/>
                      </a:pPr>
                      <a:r>
                        <a:rPr lang="en-GB" sz="1100" dirty="0">
                          <a:effectLst/>
                          <a:latin typeface="Times New Roman" pitchFamily="18" charset="0"/>
                          <a:ea typeface="Times New Roman"/>
                          <a:cs typeface="Times New Roman" pitchFamily="18" charset="0"/>
                        </a:rPr>
                        <a:t>Different groups of features are examined to decide the good performance group.</a:t>
                      </a:r>
                      <a:endParaRPr lang="en-IN" sz="1100" dirty="0">
                        <a:effectLst/>
                        <a:latin typeface="Times New Roman" pitchFamily="18" charset="0"/>
                        <a:ea typeface="Times New Roman"/>
                        <a:cs typeface="Times New Roman" pitchFamily="18" charset="0"/>
                      </a:endParaRPr>
                    </a:p>
                  </a:txBody>
                  <a:tcPr marL="68580" marR="68580" marT="0" marB="0"/>
                </a:tc>
                <a:tc>
                  <a:txBody>
                    <a:bodyPr/>
                    <a:lstStyle/>
                    <a:p>
                      <a:pPr marL="228600" indent="-228600" algn="just">
                        <a:lnSpc>
                          <a:spcPct val="150000"/>
                        </a:lnSpc>
                        <a:spcAft>
                          <a:spcPts val="0"/>
                        </a:spcAft>
                        <a:buAutoNum type="arabicPeriod"/>
                      </a:pPr>
                      <a:r>
                        <a:rPr lang="en-IN" sz="1100" dirty="0">
                          <a:effectLst/>
                          <a:latin typeface="Times New Roman" pitchFamily="18" charset="0"/>
                          <a:ea typeface="Times New Roman"/>
                          <a:cs typeface="Times New Roman" pitchFamily="18" charset="0"/>
                        </a:rPr>
                        <a:t>It doesn’t consider motion gestures.</a:t>
                      </a:r>
                    </a:p>
                    <a:p>
                      <a:pPr marL="228600" indent="-228600" algn="just">
                        <a:lnSpc>
                          <a:spcPct val="150000"/>
                        </a:lnSpc>
                        <a:spcAft>
                          <a:spcPts val="0"/>
                        </a:spcAft>
                        <a:buAutoNum type="arabicPeriod"/>
                      </a:pPr>
                      <a:r>
                        <a:rPr lang="en-IN" sz="1100" dirty="0">
                          <a:effectLst/>
                          <a:latin typeface="Times New Roman" pitchFamily="18" charset="0"/>
                          <a:ea typeface="Times New Roman"/>
                          <a:cs typeface="Times New Roman" pitchFamily="18" charset="0"/>
                        </a:rPr>
                        <a:t>It </a:t>
                      </a:r>
                      <a:r>
                        <a:rPr lang="en-GB" sz="1100" dirty="0">
                          <a:effectLst/>
                          <a:latin typeface="Times New Roman" pitchFamily="18" charset="0"/>
                          <a:ea typeface="Times New Roman"/>
                          <a:cs typeface="Times New Roman" pitchFamily="18" charset="0"/>
                        </a:rPr>
                        <a:t>is unable to classify images with complex background </a:t>
                      </a:r>
                    </a:p>
                    <a:p>
                      <a:pPr marL="228600" indent="-228600" algn="just">
                        <a:lnSpc>
                          <a:spcPct val="150000"/>
                        </a:lnSpc>
                        <a:spcAft>
                          <a:spcPts val="0"/>
                        </a:spcAft>
                        <a:buAutoNum type="arabicPeriod"/>
                      </a:pPr>
                      <a:r>
                        <a:rPr lang="en-GB" sz="1100" dirty="0">
                          <a:effectLst/>
                          <a:latin typeface="Times New Roman" pitchFamily="18" charset="0"/>
                          <a:ea typeface="Times New Roman"/>
                          <a:cs typeface="Times New Roman" pitchFamily="18" charset="0"/>
                        </a:rPr>
                        <a:t>The computation time is high(2-4s). </a:t>
                      </a:r>
                      <a:endParaRPr lang="en-IN" sz="11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2"/>
                  </a:ext>
                </a:extLst>
              </a:tr>
              <a:tr h="1730795">
                <a:tc>
                  <a:txBody>
                    <a:bodyPr/>
                    <a:lstStyle/>
                    <a:p>
                      <a:pPr>
                        <a:spcAft>
                          <a:spcPts val="0"/>
                        </a:spcAft>
                      </a:pPr>
                      <a:r>
                        <a:rPr lang="en-IN" sz="1600" b="1" dirty="0">
                          <a:effectLst/>
                          <a:latin typeface="Times New Roman"/>
                          <a:ea typeface="Times New Roman"/>
                          <a:cs typeface="Times New Roman"/>
                        </a:rPr>
                        <a:t>  3.</a:t>
                      </a:r>
                      <a:endParaRPr lang="en-IN" sz="1600" dirty="0">
                        <a:effectLst/>
                        <a:latin typeface="Calibri"/>
                        <a:ea typeface="Times New Roman"/>
                        <a:cs typeface="Times New Roman"/>
                      </a:endParaRPr>
                    </a:p>
                  </a:txBody>
                  <a:tcPr marL="68580" marR="68580" marT="0" marB="0"/>
                </a:tc>
                <a:tc>
                  <a:txBody>
                    <a:bodyPr/>
                    <a:lstStyle/>
                    <a:p>
                      <a:pPr algn="just">
                        <a:lnSpc>
                          <a:spcPct val="150000"/>
                        </a:lnSpc>
                        <a:spcAft>
                          <a:spcPts val="0"/>
                        </a:spcAft>
                      </a:pPr>
                      <a:r>
                        <a:rPr lang="en-IN" sz="1100" dirty="0" err="1">
                          <a:solidFill>
                            <a:srgbClr val="000000"/>
                          </a:solidFill>
                          <a:effectLst/>
                          <a:latin typeface="Times New Roman" pitchFamily="18" charset="0"/>
                          <a:ea typeface="Calibri"/>
                          <a:cs typeface="Times New Roman" pitchFamily="18" charset="0"/>
                        </a:rPr>
                        <a:t>Arpita</a:t>
                      </a:r>
                      <a:r>
                        <a:rPr lang="en-IN" sz="1100" dirty="0">
                          <a:solidFill>
                            <a:srgbClr val="000000"/>
                          </a:solidFill>
                          <a:effectLst/>
                          <a:latin typeface="Times New Roman" pitchFamily="18" charset="0"/>
                          <a:ea typeface="Calibri"/>
                          <a:cs typeface="Times New Roman" pitchFamily="18" charset="0"/>
                        </a:rPr>
                        <a:t> Ray </a:t>
                      </a:r>
                      <a:r>
                        <a:rPr lang="en-IN" sz="1100" dirty="0" err="1">
                          <a:solidFill>
                            <a:srgbClr val="000000"/>
                          </a:solidFill>
                          <a:effectLst/>
                          <a:latin typeface="Times New Roman" pitchFamily="18" charset="0"/>
                          <a:ea typeface="Calibri"/>
                          <a:cs typeface="Times New Roman" pitchFamily="18" charset="0"/>
                        </a:rPr>
                        <a:t>Sarkar</a:t>
                      </a:r>
                      <a:r>
                        <a:rPr lang="en-IN" sz="1100" dirty="0">
                          <a:solidFill>
                            <a:srgbClr val="000000"/>
                          </a:solidFill>
                          <a:effectLst/>
                          <a:latin typeface="Times New Roman" pitchFamily="18" charset="0"/>
                          <a:ea typeface="Calibri"/>
                          <a:cs typeface="Times New Roman" pitchFamily="18" charset="0"/>
                        </a:rPr>
                        <a:t> G. </a:t>
                      </a:r>
                      <a:r>
                        <a:rPr lang="en-IN" sz="1100" dirty="0" err="1">
                          <a:solidFill>
                            <a:srgbClr val="000000"/>
                          </a:solidFill>
                          <a:effectLst/>
                          <a:latin typeface="Times New Roman" pitchFamily="18" charset="0"/>
                          <a:ea typeface="Calibri"/>
                          <a:cs typeface="Times New Roman" pitchFamily="18" charset="0"/>
                        </a:rPr>
                        <a:t>Sanyal</a:t>
                      </a:r>
                      <a:r>
                        <a:rPr lang="en-IN" sz="1100" dirty="0">
                          <a:solidFill>
                            <a:srgbClr val="000000"/>
                          </a:solidFill>
                          <a:effectLst/>
                          <a:latin typeface="Times New Roman" pitchFamily="18" charset="0"/>
                          <a:ea typeface="Calibri"/>
                          <a:cs typeface="Times New Roman" pitchFamily="18" charset="0"/>
                        </a:rPr>
                        <a:t> </a:t>
                      </a:r>
                    </a:p>
                    <a:p>
                      <a:pPr algn="just">
                        <a:lnSpc>
                          <a:spcPct val="150000"/>
                        </a:lnSpc>
                        <a:spcAft>
                          <a:spcPts val="0"/>
                        </a:spcAft>
                      </a:pPr>
                      <a:r>
                        <a:rPr lang="en-GB" sz="1100" dirty="0">
                          <a:effectLst/>
                          <a:latin typeface="Times New Roman" pitchFamily="18" charset="0"/>
                          <a:ea typeface="Times New Roman"/>
                          <a:cs typeface="Times New Roman" pitchFamily="18" charset="0"/>
                        </a:rPr>
                        <a:t> S. </a:t>
                      </a:r>
                      <a:r>
                        <a:rPr lang="en-GB" sz="1100" dirty="0" err="1">
                          <a:effectLst/>
                          <a:latin typeface="Times New Roman" pitchFamily="18" charset="0"/>
                          <a:ea typeface="Times New Roman"/>
                          <a:cs typeface="Times New Roman" pitchFamily="18" charset="0"/>
                        </a:rPr>
                        <a:t>Majumder</a:t>
                      </a:r>
                      <a:r>
                        <a:rPr lang="en-GB" sz="1100" dirty="0">
                          <a:effectLst/>
                          <a:latin typeface="Times New Roman" pitchFamily="18" charset="0"/>
                          <a:ea typeface="Times New Roman"/>
                          <a:cs typeface="Times New Roman" pitchFamily="18" charset="0"/>
                        </a:rPr>
                        <a:t>  </a:t>
                      </a:r>
                      <a:r>
                        <a:rPr lang="en-GB" sz="1100" b="1" dirty="0">
                          <a:effectLst/>
                          <a:latin typeface="Times New Roman" pitchFamily="18" charset="0"/>
                          <a:ea typeface="Times New Roman"/>
                          <a:cs typeface="Times New Roman" pitchFamily="18" charset="0"/>
                        </a:rPr>
                        <a:t>Hand Gesture Recognition Systems: A Survey.</a:t>
                      </a:r>
                      <a:endParaRPr lang="en-IN" sz="1100" dirty="0">
                        <a:effectLst/>
                        <a:latin typeface="Times New Roman" pitchFamily="18" charset="0"/>
                        <a:ea typeface="Times New Roman"/>
                        <a:cs typeface="Times New Roman" pitchFamily="18" charset="0"/>
                      </a:endParaRPr>
                    </a:p>
                    <a:p>
                      <a:pPr algn="just">
                        <a:lnSpc>
                          <a:spcPct val="150000"/>
                        </a:lnSpc>
                        <a:spcAft>
                          <a:spcPts val="0"/>
                        </a:spcAft>
                      </a:pPr>
                      <a:r>
                        <a:rPr lang="en-GB" sz="1100" dirty="0">
                          <a:effectLst/>
                          <a:latin typeface="Times New Roman" pitchFamily="18" charset="0"/>
                          <a:ea typeface="Times New Roman"/>
                          <a:cs typeface="Times New Roman" pitchFamily="18" charset="0"/>
                        </a:rPr>
                        <a:t> </a:t>
                      </a:r>
                      <a:endParaRPr lang="en-IN" sz="11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IN" sz="1100" dirty="0">
                          <a:effectLst/>
                          <a:latin typeface="Times New Roman" pitchFamily="18" charset="0"/>
                          <a:ea typeface="Times New Roman"/>
                          <a:cs typeface="Times New Roman" pitchFamily="18" charset="0"/>
                        </a:rPr>
                        <a:t>The phases are:</a:t>
                      </a:r>
                    </a:p>
                    <a:p>
                      <a:pPr algn="just">
                        <a:lnSpc>
                          <a:spcPct val="150000"/>
                        </a:lnSpc>
                        <a:spcAft>
                          <a:spcPts val="0"/>
                        </a:spcAft>
                      </a:pPr>
                      <a:r>
                        <a:rPr lang="en-GB" sz="1100" dirty="0">
                          <a:effectLst/>
                          <a:latin typeface="Times New Roman" pitchFamily="18" charset="0"/>
                          <a:ea typeface="Times New Roman"/>
                          <a:cs typeface="Times New Roman" pitchFamily="18" charset="0"/>
                        </a:rPr>
                        <a:t>1.Data acquisition,</a:t>
                      </a:r>
                      <a:endParaRPr lang="en-IN" sz="1100" dirty="0">
                        <a:effectLst/>
                        <a:latin typeface="Times New Roman" pitchFamily="18" charset="0"/>
                        <a:ea typeface="Times New Roman"/>
                        <a:cs typeface="Times New Roman" pitchFamily="18" charset="0"/>
                      </a:endParaRPr>
                    </a:p>
                    <a:p>
                      <a:pPr algn="just">
                        <a:lnSpc>
                          <a:spcPct val="150000"/>
                        </a:lnSpc>
                        <a:spcAft>
                          <a:spcPts val="0"/>
                        </a:spcAft>
                      </a:pPr>
                      <a:r>
                        <a:rPr lang="en-GB" sz="1100" dirty="0">
                          <a:effectLst/>
                          <a:latin typeface="Times New Roman" pitchFamily="18" charset="0"/>
                          <a:ea typeface="Times New Roman"/>
                          <a:cs typeface="Times New Roman" pitchFamily="18" charset="0"/>
                        </a:rPr>
                        <a:t>2.Hand segmentation and pre-processing,</a:t>
                      </a:r>
                      <a:endParaRPr lang="en-IN" sz="1100" dirty="0">
                        <a:effectLst/>
                        <a:latin typeface="Times New Roman" pitchFamily="18" charset="0"/>
                        <a:ea typeface="Times New Roman"/>
                        <a:cs typeface="Times New Roman" pitchFamily="18" charset="0"/>
                      </a:endParaRPr>
                    </a:p>
                    <a:p>
                      <a:pPr algn="just">
                        <a:lnSpc>
                          <a:spcPct val="150000"/>
                        </a:lnSpc>
                        <a:spcAft>
                          <a:spcPts val="0"/>
                        </a:spcAft>
                      </a:pPr>
                      <a:r>
                        <a:rPr lang="en-GB" sz="1100" dirty="0">
                          <a:effectLst/>
                          <a:latin typeface="Times New Roman" pitchFamily="18" charset="0"/>
                          <a:ea typeface="Times New Roman"/>
                          <a:cs typeface="Times New Roman" pitchFamily="18" charset="0"/>
                        </a:rPr>
                        <a:t>3.Feature extraction and finally</a:t>
                      </a:r>
                      <a:endParaRPr lang="en-IN" sz="1100" dirty="0">
                        <a:effectLst/>
                        <a:latin typeface="Times New Roman" pitchFamily="18" charset="0"/>
                        <a:ea typeface="Times New Roman"/>
                        <a:cs typeface="Times New Roman" pitchFamily="18" charset="0"/>
                      </a:endParaRPr>
                    </a:p>
                    <a:p>
                      <a:pPr algn="just">
                        <a:lnSpc>
                          <a:spcPct val="150000"/>
                        </a:lnSpc>
                        <a:spcAft>
                          <a:spcPts val="0"/>
                        </a:spcAft>
                      </a:pPr>
                      <a:r>
                        <a:rPr lang="en-GB" sz="1100" dirty="0">
                          <a:effectLst/>
                          <a:latin typeface="Times New Roman" pitchFamily="18" charset="0"/>
                          <a:ea typeface="Times New Roman"/>
                          <a:cs typeface="Times New Roman" pitchFamily="18" charset="0"/>
                        </a:rPr>
                        <a:t>4.the recognition. </a:t>
                      </a:r>
                      <a:endParaRPr lang="en-IN" sz="1100" dirty="0">
                        <a:effectLst/>
                        <a:latin typeface="Times New Roman" pitchFamily="18" charset="0"/>
                        <a:ea typeface="Times New Roman"/>
                        <a:cs typeface="Times New Roman" pitchFamily="18" charset="0"/>
                      </a:endParaRPr>
                    </a:p>
                    <a:p>
                      <a:pPr algn="just">
                        <a:lnSpc>
                          <a:spcPct val="150000"/>
                        </a:lnSpc>
                        <a:spcAft>
                          <a:spcPts val="0"/>
                        </a:spcAft>
                      </a:pPr>
                      <a:r>
                        <a:rPr lang="en-GB" sz="1100" dirty="0">
                          <a:effectLst/>
                          <a:latin typeface="Times New Roman" pitchFamily="18" charset="0"/>
                          <a:ea typeface="Times New Roman"/>
                          <a:cs typeface="Times New Roman" pitchFamily="18" charset="0"/>
                        </a:rPr>
                        <a:t> </a:t>
                      </a:r>
                      <a:endParaRPr lang="en-IN" sz="1100" dirty="0">
                        <a:effectLst/>
                        <a:latin typeface="Times New Roman" pitchFamily="18" charset="0"/>
                        <a:ea typeface="Times New Roman"/>
                        <a:cs typeface="Times New Roman" pitchFamily="18" charset="0"/>
                      </a:endParaRPr>
                    </a:p>
                  </a:txBody>
                  <a:tcPr marL="68580" marR="68580" marT="0" marB="0"/>
                </a:tc>
                <a:tc>
                  <a:txBody>
                    <a:bodyPr/>
                    <a:lstStyle/>
                    <a:p>
                      <a:pPr marL="171450" indent="-171450" algn="just">
                        <a:lnSpc>
                          <a:spcPct val="150000"/>
                        </a:lnSpc>
                        <a:spcAft>
                          <a:spcPts val="0"/>
                        </a:spcAft>
                        <a:buFont typeface="Arial" pitchFamily="34" charset="0"/>
                        <a:buChar char="•"/>
                      </a:pPr>
                      <a:r>
                        <a:rPr lang="en-GB" sz="1100" dirty="0">
                          <a:effectLst/>
                          <a:latin typeface="Times New Roman" pitchFamily="18" charset="0"/>
                          <a:ea typeface="Times New Roman"/>
                          <a:cs typeface="Times New Roman" pitchFamily="18" charset="0"/>
                        </a:rPr>
                        <a:t>It provides a brief description of all the gesture modelling algorithms used.</a:t>
                      </a:r>
                    </a:p>
                    <a:p>
                      <a:pPr marL="171450" indent="-171450" algn="just">
                        <a:lnSpc>
                          <a:spcPct val="150000"/>
                        </a:lnSpc>
                        <a:spcAft>
                          <a:spcPts val="0"/>
                        </a:spcAft>
                        <a:buFont typeface="Arial" pitchFamily="34" charset="0"/>
                        <a:buChar char="•"/>
                      </a:pPr>
                      <a:r>
                        <a:rPr lang="en-GB" sz="1100" dirty="0">
                          <a:effectLst/>
                          <a:latin typeface="Times New Roman" pitchFamily="18" charset="0"/>
                          <a:ea typeface="Times New Roman"/>
                          <a:cs typeface="Times New Roman" pitchFamily="18" charset="0"/>
                        </a:rPr>
                        <a:t>Lists the various input and sensor devices available.</a:t>
                      </a:r>
                      <a:endParaRPr lang="en-IN" sz="1100" dirty="0">
                        <a:effectLst/>
                        <a:latin typeface="Times New Roman" pitchFamily="18" charset="0"/>
                        <a:ea typeface="Times New Roman"/>
                        <a:cs typeface="Times New Roman" pitchFamily="18" charset="0"/>
                      </a:endParaRPr>
                    </a:p>
                  </a:txBody>
                  <a:tcPr marL="68580" marR="68580" marT="0" marB="0"/>
                </a:tc>
                <a:tc>
                  <a:txBody>
                    <a:bodyPr/>
                    <a:lstStyle/>
                    <a:p>
                      <a:pPr marL="228600" indent="-228600" algn="just">
                        <a:lnSpc>
                          <a:spcPct val="150000"/>
                        </a:lnSpc>
                        <a:buAutoNum type="arabicPeriod"/>
                      </a:pPr>
                      <a:r>
                        <a:rPr lang="en-GB" sz="1100" kern="1200" dirty="0">
                          <a:solidFill>
                            <a:schemeClr val="dk1"/>
                          </a:solidFill>
                          <a:effectLst/>
                          <a:latin typeface="Times New Roman" pitchFamily="18" charset="0"/>
                          <a:ea typeface="+mn-ea"/>
                          <a:cs typeface="Times New Roman" pitchFamily="18" charset="0"/>
                        </a:rPr>
                        <a:t>When there is a change in the illumination condition, the system fails to recognize properly</a:t>
                      </a:r>
                      <a:endParaRPr lang="en-IN" sz="1100" kern="1200" dirty="0">
                        <a:solidFill>
                          <a:schemeClr val="dk1"/>
                        </a:solidFill>
                        <a:effectLst/>
                        <a:latin typeface="Times New Roman" pitchFamily="18" charset="0"/>
                        <a:ea typeface="+mn-ea"/>
                        <a:cs typeface="Times New Roman" pitchFamily="18" charset="0"/>
                      </a:endParaRPr>
                    </a:p>
                    <a:p>
                      <a:pPr marL="228600" indent="-228600" algn="just">
                        <a:lnSpc>
                          <a:spcPct val="150000"/>
                        </a:lnSpc>
                        <a:buAutoNum type="arabicPeriod"/>
                      </a:pPr>
                      <a:r>
                        <a:rPr lang="en-GB" sz="1100" kern="1200" dirty="0">
                          <a:solidFill>
                            <a:schemeClr val="dk1"/>
                          </a:solidFill>
                          <a:effectLst/>
                          <a:latin typeface="Times New Roman" pitchFamily="18" charset="0"/>
                          <a:ea typeface="+mn-ea"/>
                          <a:cs typeface="Times New Roman" pitchFamily="18" charset="0"/>
                        </a:rPr>
                        <a:t>The system fails to recognize if the hand is orientated in a different angle.</a:t>
                      </a:r>
                    </a:p>
                    <a:p>
                      <a:pPr marL="228600" indent="-228600" algn="just">
                        <a:lnSpc>
                          <a:spcPct val="150000"/>
                        </a:lnSpc>
                        <a:buAutoNum type="arabicPeriod"/>
                      </a:pPr>
                      <a:r>
                        <a:rPr lang="en-GB" sz="1100" kern="1200" dirty="0">
                          <a:solidFill>
                            <a:schemeClr val="dk1"/>
                          </a:solidFill>
                          <a:effectLst/>
                          <a:latin typeface="Times New Roman" pitchFamily="18" charset="0"/>
                          <a:ea typeface="+mn-ea"/>
                          <a:cs typeface="Times New Roman" pitchFamily="18" charset="0"/>
                        </a:rPr>
                        <a:t> Special </a:t>
                      </a:r>
                      <a:r>
                        <a:rPr lang="en-GB" sz="1100" kern="1200" dirty="0" err="1">
                          <a:solidFill>
                            <a:schemeClr val="dk1"/>
                          </a:solidFill>
                          <a:effectLst/>
                          <a:latin typeface="Times New Roman" pitchFamily="18" charset="0"/>
                          <a:ea typeface="+mn-ea"/>
                          <a:cs typeface="Times New Roman" pitchFamily="18" charset="0"/>
                        </a:rPr>
                        <a:t>hardwares</a:t>
                      </a:r>
                      <a:r>
                        <a:rPr lang="en-GB" sz="1100" kern="1200" baseline="0" dirty="0">
                          <a:solidFill>
                            <a:schemeClr val="dk1"/>
                          </a:solidFill>
                          <a:effectLst/>
                          <a:latin typeface="Times New Roman" pitchFamily="18" charset="0"/>
                          <a:ea typeface="+mn-ea"/>
                          <a:cs typeface="Times New Roman" pitchFamily="18" charset="0"/>
                        </a:rPr>
                        <a:t> are required</a:t>
                      </a:r>
                      <a:r>
                        <a:rPr lang="en-GB" sz="1100" dirty="0">
                          <a:effectLst/>
                          <a:latin typeface="Times New Roman" pitchFamily="18" charset="0"/>
                          <a:ea typeface="Times New Roman"/>
                          <a:cs typeface="Times New Roman" pitchFamily="18" charset="0"/>
                        </a:rPr>
                        <a:t> </a:t>
                      </a:r>
                      <a:endParaRPr lang="en-IN" sz="11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6266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28601" y="6553200"/>
            <a:ext cx="8497956" cy="147320"/>
          </a:xfrm>
        </p:spPr>
        <p:txBody>
          <a:bodyPr/>
          <a:lstStyle/>
          <a:p>
            <a:r>
              <a:rPr lang="en-US" dirty="0"/>
              <a:t>Hand Gesture Recognition For Human Computer Interaction</a:t>
            </a:r>
          </a:p>
        </p:txBody>
      </p:sp>
      <p:sp>
        <p:nvSpPr>
          <p:cNvPr id="5" name="Slide Number Placeholder 4"/>
          <p:cNvSpPr>
            <a:spLocks noGrp="1"/>
          </p:cNvSpPr>
          <p:nvPr>
            <p:ph type="sldNum" sz="quarter" idx="12"/>
          </p:nvPr>
        </p:nvSpPr>
        <p:spPr>
          <a:xfrm>
            <a:off x="8333739" y="6452234"/>
            <a:ext cx="1315721" cy="365125"/>
          </a:xfrm>
        </p:spPr>
        <p:txBody>
          <a:bodyPr/>
          <a:lstStyle/>
          <a:p>
            <a:fld id="{720B46DC-49FD-4C93-A4AB-6D5A9677AF67}" type="slidenum">
              <a:rPr lang="en-US" smtClean="0"/>
              <a:t>7</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943642074"/>
              </p:ext>
            </p:extLst>
          </p:nvPr>
        </p:nvGraphicFramePr>
        <p:xfrm>
          <a:off x="76199" y="228600"/>
          <a:ext cx="8777785" cy="6202812"/>
        </p:xfrm>
        <a:graphic>
          <a:graphicData uri="http://schemas.openxmlformats.org/drawingml/2006/table">
            <a:tbl>
              <a:tblPr firstRow="1" bandRow="1">
                <a:tableStyleId>{5C22544A-7EE6-4342-B048-85BDC9FD1C3A}</a:tableStyleId>
              </a:tblPr>
              <a:tblGrid>
                <a:gridCol w="457201">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gridCol w="2681784">
                  <a:extLst>
                    <a:ext uri="{9D8B030D-6E8A-4147-A177-3AD203B41FA5}">
                      <a16:colId xmlns:a16="http://schemas.microsoft.com/office/drawing/2014/main" val="20004"/>
                    </a:ext>
                  </a:extLst>
                </a:gridCol>
              </a:tblGrid>
              <a:tr h="807000">
                <a:tc>
                  <a:txBody>
                    <a:bodyPr/>
                    <a:lstStyle/>
                    <a:p>
                      <a:pPr algn="ctr">
                        <a:spcAft>
                          <a:spcPts val="0"/>
                        </a:spcAft>
                      </a:pPr>
                      <a:r>
                        <a:rPr lang="en-GB" sz="1200" b="1" dirty="0">
                          <a:effectLst/>
                          <a:latin typeface="Times New Roman"/>
                          <a:ea typeface="Times New Roman"/>
                          <a:cs typeface="Times New Roman"/>
                        </a:rPr>
                        <a:t>SL.NO</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AUTHOR, TITLE AND YEAR OF PUBLICATION</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METHODOLOGY</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ADVANTAGES</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LIMITATIONS</a:t>
                      </a:r>
                      <a:endParaRPr lang="en-IN" sz="1200" dirty="0">
                        <a:effectLst/>
                        <a:latin typeface="Calibri"/>
                        <a:ea typeface="Times New Roman"/>
                        <a:cs typeface="Times New Roman"/>
                      </a:endParaRPr>
                    </a:p>
                  </a:txBody>
                  <a:tcPr marL="68580" marR="68580" marT="0" marB="0" anchor="ctr"/>
                </a:tc>
                <a:extLst>
                  <a:ext uri="{0D108BD9-81ED-4DB2-BD59-A6C34878D82A}">
                    <a16:rowId xmlns:a16="http://schemas.microsoft.com/office/drawing/2014/main" val="10000"/>
                  </a:ext>
                </a:extLst>
              </a:tr>
              <a:tr h="2532185">
                <a:tc>
                  <a:txBody>
                    <a:bodyPr/>
                    <a:lstStyle/>
                    <a:p>
                      <a:pPr>
                        <a:spcAft>
                          <a:spcPts val="0"/>
                        </a:spcAft>
                      </a:pPr>
                      <a:r>
                        <a:rPr lang="en-GB" sz="1300" b="1" dirty="0">
                          <a:effectLst/>
                          <a:latin typeface="Times New Roman" pitchFamily="18" charset="0"/>
                          <a:ea typeface="Times New Roman"/>
                          <a:cs typeface="Times New Roman" pitchFamily="18" charset="0"/>
                        </a:rPr>
                        <a:t>4.</a:t>
                      </a:r>
                      <a:endParaRPr lang="en-IN" sz="1300" dirty="0">
                        <a:effectLst/>
                        <a:latin typeface="Times New Roman" pitchFamily="18" charset="0"/>
                        <a:ea typeface="Times New Roman"/>
                        <a:cs typeface="Times New Roman" pitchFamily="18" charset="0"/>
                      </a:endParaRPr>
                    </a:p>
                    <a:p>
                      <a:pPr>
                        <a:spcAft>
                          <a:spcPts val="0"/>
                        </a:spcAft>
                      </a:pPr>
                      <a:r>
                        <a:rPr lang="en-GB" sz="1300" dirty="0">
                          <a:effectLst/>
                          <a:latin typeface="Times New Roman" pitchFamily="18" charset="0"/>
                          <a:ea typeface="Times New Roman"/>
                          <a:cs typeface="Times New Roman" pitchFamily="18" charset="0"/>
                        </a:rPr>
                        <a:t>  </a:t>
                      </a:r>
                      <a:endParaRPr lang="en-IN" sz="1300" dirty="0">
                        <a:effectLst/>
                        <a:latin typeface="Times New Roman" pitchFamily="18" charset="0"/>
                        <a:ea typeface="Times New Roman"/>
                        <a:cs typeface="Times New Roman" pitchFamily="18" charset="0"/>
                      </a:endParaRPr>
                    </a:p>
                    <a:p>
                      <a:pPr>
                        <a:spcAft>
                          <a:spcPts val="0"/>
                        </a:spcAft>
                      </a:pPr>
                      <a:r>
                        <a:rPr lang="en-GB" sz="1300" dirty="0">
                          <a:effectLst/>
                          <a:latin typeface="Times New Roman" pitchFamily="18" charset="0"/>
                          <a:ea typeface="Times New Roman"/>
                          <a:cs typeface="Times New Roman" pitchFamily="18" charset="0"/>
                        </a:rPr>
                        <a:t> </a:t>
                      </a:r>
                      <a:endParaRPr lang="en-IN" sz="1300" dirty="0">
                        <a:effectLst/>
                        <a:latin typeface="Times New Roman" pitchFamily="18" charset="0"/>
                        <a:ea typeface="Times New Roman"/>
                        <a:cs typeface="Times New Roman" pitchFamily="18" charset="0"/>
                      </a:endParaRPr>
                    </a:p>
                    <a:p>
                      <a:pPr>
                        <a:spcAft>
                          <a:spcPts val="0"/>
                        </a:spcAft>
                      </a:pPr>
                      <a:r>
                        <a:rPr lang="en-GB" sz="1300" dirty="0">
                          <a:effectLst/>
                          <a:latin typeface="Times New Roman" pitchFamily="18" charset="0"/>
                          <a:ea typeface="Times New Roman"/>
                          <a:cs typeface="Times New Roman" pitchFamily="18" charset="0"/>
                        </a:rPr>
                        <a:t> </a:t>
                      </a:r>
                      <a:endParaRPr lang="en-IN" sz="1300" dirty="0">
                        <a:effectLst/>
                        <a:latin typeface="Times New Roman" pitchFamily="18" charset="0"/>
                        <a:ea typeface="Times New Roman"/>
                        <a:cs typeface="Times New Roman" pitchFamily="18" charset="0"/>
                      </a:endParaRPr>
                    </a:p>
                    <a:p>
                      <a:pPr>
                        <a:spcAft>
                          <a:spcPts val="0"/>
                        </a:spcAft>
                      </a:pPr>
                      <a:r>
                        <a:rPr lang="en-GB" sz="1300" dirty="0">
                          <a:effectLst/>
                          <a:latin typeface="Times New Roman" pitchFamily="18" charset="0"/>
                          <a:ea typeface="Times New Roman"/>
                          <a:cs typeface="Times New Roman" pitchFamily="18" charset="0"/>
                        </a:rPr>
                        <a:t> </a:t>
                      </a:r>
                      <a:endParaRPr lang="en-IN" sz="1300" dirty="0">
                        <a:effectLst/>
                        <a:latin typeface="Times New Roman" pitchFamily="18" charset="0"/>
                        <a:ea typeface="Times New Roman"/>
                        <a:cs typeface="Times New Roman" pitchFamily="18" charset="0"/>
                      </a:endParaRPr>
                    </a:p>
                    <a:p>
                      <a:pPr>
                        <a:spcAft>
                          <a:spcPts val="0"/>
                        </a:spcAft>
                      </a:pPr>
                      <a:r>
                        <a:rPr lang="en-GB" sz="1300" dirty="0">
                          <a:effectLst/>
                          <a:latin typeface="Times New Roman" pitchFamily="18" charset="0"/>
                          <a:ea typeface="Times New Roman"/>
                          <a:cs typeface="Times New Roman" pitchFamily="18" charset="0"/>
                        </a:rPr>
                        <a:t> </a:t>
                      </a:r>
                      <a:endParaRPr lang="en-IN" sz="1300" dirty="0">
                        <a:effectLst/>
                        <a:latin typeface="Times New Roman" pitchFamily="18" charset="0"/>
                        <a:ea typeface="Times New Roman"/>
                        <a:cs typeface="Times New Roman" pitchFamily="18" charset="0"/>
                      </a:endParaRPr>
                    </a:p>
                    <a:p>
                      <a:pPr>
                        <a:spcAft>
                          <a:spcPts val="0"/>
                        </a:spcAft>
                      </a:pPr>
                      <a:r>
                        <a:rPr lang="en-GB" sz="1300" dirty="0">
                          <a:effectLst/>
                          <a:latin typeface="Times New Roman" pitchFamily="18" charset="0"/>
                          <a:ea typeface="Times New Roman"/>
                          <a:cs typeface="Times New Roman" pitchFamily="18" charset="0"/>
                        </a:rPr>
                        <a:t> </a:t>
                      </a:r>
                      <a:endParaRPr lang="en-IN" sz="1300" dirty="0">
                        <a:effectLst/>
                        <a:latin typeface="Times New Roman" pitchFamily="18" charset="0"/>
                        <a:ea typeface="Times New Roman"/>
                        <a:cs typeface="Times New Roman" pitchFamily="18" charset="0"/>
                      </a:endParaRPr>
                    </a:p>
                    <a:p>
                      <a:pPr>
                        <a:spcAft>
                          <a:spcPts val="0"/>
                        </a:spcAft>
                      </a:pPr>
                      <a:r>
                        <a:rPr lang="en-GB" sz="1300" dirty="0">
                          <a:effectLst/>
                          <a:latin typeface="Times New Roman" pitchFamily="18" charset="0"/>
                          <a:ea typeface="Times New Roman"/>
                          <a:cs typeface="Times New Roman" pitchFamily="18" charset="0"/>
                        </a:rPr>
                        <a:t> </a:t>
                      </a:r>
                      <a:endParaRPr lang="en-IN" sz="1300" dirty="0">
                        <a:effectLst/>
                        <a:latin typeface="Times New Roman" pitchFamily="18" charset="0"/>
                        <a:ea typeface="Times New Roman"/>
                        <a:cs typeface="Times New Roman" pitchFamily="18" charset="0"/>
                      </a:endParaRPr>
                    </a:p>
                    <a:p>
                      <a:pPr>
                        <a:spcAft>
                          <a:spcPts val="0"/>
                        </a:spcAft>
                      </a:pPr>
                      <a:r>
                        <a:rPr lang="en-GB" sz="1300" dirty="0">
                          <a:effectLst/>
                          <a:latin typeface="Times New Roman" pitchFamily="18" charset="0"/>
                          <a:ea typeface="Times New Roman"/>
                          <a:cs typeface="Times New Roman" pitchFamily="18" charset="0"/>
                        </a:rPr>
                        <a:t> </a:t>
                      </a:r>
                      <a:endParaRPr lang="en-IN" sz="13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300" dirty="0" err="1">
                          <a:effectLst/>
                          <a:latin typeface="Times New Roman" pitchFamily="18" charset="0"/>
                          <a:ea typeface="Times New Roman"/>
                          <a:cs typeface="Times New Roman" pitchFamily="18" charset="0"/>
                        </a:rPr>
                        <a:t>Manjunath</a:t>
                      </a:r>
                      <a:r>
                        <a:rPr lang="en-GB" sz="1300" dirty="0">
                          <a:effectLst/>
                          <a:latin typeface="Times New Roman" pitchFamily="18" charset="0"/>
                          <a:ea typeface="Times New Roman"/>
                          <a:cs typeface="Times New Roman" pitchFamily="18" charset="0"/>
                        </a:rPr>
                        <a:t> A E, </a:t>
                      </a:r>
                      <a:r>
                        <a:rPr lang="en-GB" sz="1300" dirty="0" err="1">
                          <a:effectLst/>
                          <a:latin typeface="Times New Roman" pitchFamily="18" charset="0"/>
                          <a:ea typeface="Times New Roman"/>
                          <a:cs typeface="Times New Roman" pitchFamily="18" charset="0"/>
                        </a:rPr>
                        <a:t>Vijaya</a:t>
                      </a:r>
                      <a:r>
                        <a:rPr lang="en-GB" sz="1300" dirty="0">
                          <a:effectLst/>
                          <a:latin typeface="Times New Roman" pitchFamily="18" charset="0"/>
                          <a:ea typeface="Times New Roman"/>
                          <a:cs typeface="Times New Roman" pitchFamily="18" charset="0"/>
                        </a:rPr>
                        <a:t> Kumar B P, Rajesh H</a:t>
                      </a:r>
                      <a:endParaRPr lang="en-IN" sz="1300" dirty="0">
                        <a:effectLst/>
                        <a:latin typeface="Times New Roman" pitchFamily="18" charset="0"/>
                        <a:ea typeface="Times New Roman"/>
                        <a:cs typeface="Times New Roman" pitchFamily="18" charset="0"/>
                      </a:endParaRPr>
                    </a:p>
                    <a:p>
                      <a:pPr algn="just">
                        <a:lnSpc>
                          <a:spcPct val="150000"/>
                        </a:lnSpc>
                        <a:spcAft>
                          <a:spcPts val="0"/>
                        </a:spcAft>
                      </a:pPr>
                      <a:r>
                        <a:rPr lang="en-GB" sz="1300" b="1" dirty="0">
                          <a:effectLst/>
                          <a:latin typeface="Times New Roman" pitchFamily="18" charset="0"/>
                          <a:ea typeface="Times New Roman"/>
                          <a:cs typeface="Times New Roman" pitchFamily="18" charset="0"/>
                        </a:rPr>
                        <a:t>Comparative Study of Hand</a:t>
                      </a:r>
                      <a:r>
                        <a:rPr lang="en-GB" sz="1300" b="1" baseline="0" dirty="0">
                          <a:effectLst/>
                          <a:latin typeface="Times New Roman" pitchFamily="18" charset="0"/>
                          <a:ea typeface="Times New Roman"/>
                          <a:cs typeface="Times New Roman" pitchFamily="18" charset="0"/>
                        </a:rPr>
                        <a:t> </a:t>
                      </a:r>
                      <a:r>
                        <a:rPr lang="en-GB" sz="1300" b="1" dirty="0">
                          <a:effectLst/>
                          <a:latin typeface="Times New Roman" pitchFamily="18" charset="0"/>
                          <a:ea typeface="Times New Roman"/>
                          <a:cs typeface="Times New Roman" pitchFamily="18" charset="0"/>
                        </a:rPr>
                        <a:t>Gesture Recognition Algorithms.</a:t>
                      </a:r>
                      <a:r>
                        <a:rPr lang="en-IN" sz="1300" dirty="0">
                          <a:solidFill>
                            <a:srgbClr val="000000"/>
                          </a:solidFill>
                          <a:effectLst/>
                          <a:latin typeface="Times New Roman" pitchFamily="18" charset="0"/>
                          <a:ea typeface="Calibri"/>
                          <a:cs typeface="Times New Roman" pitchFamily="18" charset="0"/>
                        </a:rPr>
                        <a:t> </a:t>
                      </a:r>
                    </a:p>
                  </a:txBody>
                  <a:tcPr marL="68580" marR="68580" marT="0" marB="0"/>
                </a:tc>
                <a:tc>
                  <a:txBody>
                    <a:bodyPr/>
                    <a:lstStyle/>
                    <a:p>
                      <a:pPr algn="just">
                        <a:lnSpc>
                          <a:spcPct val="150000"/>
                        </a:lnSpc>
                        <a:spcAft>
                          <a:spcPts val="0"/>
                        </a:spcAft>
                      </a:pPr>
                      <a:r>
                        <a:rPr lang="en-IN" sz="1300" dirty="0">
                          <a:effectLst/>
                          <a:latin typeface="Times New Roman" pitchFamily="18" charset="0"/>
                          <a:ea typeface="Times New Roman"/>
                          <a:cs typeface="Times New Roman" pitchFamily="18" charset="0"/>
                        </a:rPr>
                        <a:t>The phases</a:t>
                      </a:r>
                      <a:r>
                        <a:rPr lang="en-IN" sz="1300" baseline="0" dirty="0">
                          <a:effectLst/>
                          <a:latin typeface="Times New Roman" pitchFamily="18" charset="0"/>
                          <a:ea typeface="Times New Roman"/>
                          <a:cs typeface="Times New Roman" pitchFamily="18" charset="0"/>
                        </a:rPr>
                        <a:t> are: </a:t>
                      </a:r>
                      <a:endParaRPr lang="en-IN" sz="1300" dirty="0">
                        <a:effectLst/>
                        <a:latin typeface="Times New Roman" pitchFamily="18" charset="0"/>
                        <a:ea typeface="Times New Roman"/>
                        <a:cs typeface="Times New Roman" pitchFamily="18" charset="0"/>
                      </a:endParaRPr>
                    </a:p>
                    <a:p>
                      <a:pPr algn="just">
                        <a:lnSpc>
                          <a:spcPct val="150000"/>
                        </a:lnSpc>
                        <a:spcAft>
                          <a:spcPts val="0"/>
                        </a:spcAft>
                      </a:pPr>
                      <a:r>
                        <a:rPr lang="en-GB" sz="1300" b="0" dirty="0">
                          <a:effectLst/>
                          <a:latin typeface="Times New Roman" pitchFamily="18" charset="0"/>
                          <a:ea typeface="Times New Roman"/>
                          <a:cs typeface="Times New Roman" pitchFamily="18" charset="0"/>
                        </a:rPr>
                        <a:t>1.Hand gesture recognition using </a:t>
                      </a:r>
                      <a:r>
                        <a:rPr lang="en-GB" sz="1300" b="0" dirty="0" err="1">
                          <a:effectLst/>
                          <a:latin typeface="Times New Roman" pitchFamily="18" charset="0"/>
                          <a:ea typeface="Times New Roman"/>
                          <a:cs typeface="Times New Roman" pitchFamily="18" charset="0"/>
                        </a:rPr>
                        <a:t>kinect</a:t>
                      </a:r>
                      <a:r>
                        <a:rPr lang="en-GB" sz="1300" b="0" dirty="0">
                          <a:effectLst/>
                          <a:latin typeface="Times New Roman" pitchFamily="18" charset="0"/>
                          <a:ea typeface="Times New Roman"/>
                          <a:cs typeface="Times New Roman" pitchFamily="18" charset="0"/>
                        </a:rPr>
                        <a:t> camera </a:t>
                      </a:r>
                    </a:p>
                    <a:p>
                      <a:pPr algn="just">
                        <a:lnSpc>
                          <a:spcPct val="150000"/>
                        </a:lnSpc>
                        <a:spcAft>
                          <a:spcPts val="0"/>
                        </a:spcAft>
                      </a:pPr>
                      <a:r>
                        <a:rPr lang="en-GB" sz="1300" b="0" dirty="0">
                          <a:effectLst/>
                          <a:latin typeface="Times New Roman" pitchFamily="18" charset="0"/>
                          <a:ea typeface="Times New Roman"/>
                          <a:cs typeface="Times New Roman" pitchFamily="18" charset="0"/>
                        </a:rPr>
                        <a:t>2.Edge Detection</a:t>
                      </a:r>
                      <a:endParaRPr lang="en-IN" sz="1300" b="0" dirty="0">
                        <a:effectLst/>
                        <a:latin typeface="Times New Roman" pitchFamily="18" charset="0"/>
                        <a:ea typeface="Times New Roman"/>
                        <a:cs typeface="Times New Roman" pitchFamily="18" charset="0"/>
                      </a:endParaRPr>
                    </a:p>
                    <a:p>
                      <a:pPr algn="just">
                        <a:lnSpc>
                          <a:spcPct val="150000"/>
                        </a:lnSpc>
                        <a:spcAft>
                          <a:spcPts val="0"/>
                        </a:spcAft>
                      </a:pPr>
                      <a:r>
                        <a:rPr lang="en-GB" sz="1300" b="0" dirty="0">
                          <a:effectLst/>
                          <a:latin typeface="Times New Roman" pitchFamily="18" charset="0"/>
                          <a:ea typeface="Times New Roman"/>
                          <a:cs typeface="Times New Roman" pitchFamily="18" charset="0"/>
                        </a:rPr>
                        <a:t>3.Hand Gesture recognition.</a:t>
                      </a:r>
                      <a:endParaRPr lang="en-IN" sz="1300" b="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300" dirty="0">
                          <a:effectLst/>
                          <a:latin typeface="Times New Roman" pitchFamily="18" charset="0"/>
                          <a:ea typeface="Times New Roman"/>
                          <a:cs typeface="Times New Roman" pitchFamily="18" charset="0"/>
                        </a:rPr>
                        <a:t>This system captures the gestured image and compares it with the predefined images in the database. On finding a match, it outputs the number which the gesture signifying. </a:t>
                      </a:r>
                      <a:endParaRPr lang="en-IN" sz="1300" dirty="0">
                        <a:effectLst/>
                        <a:latin typeface="Times New Roman" pitchFamily="18" charset="0"/>
                        <a:ea typeface="Times New Roman"/>
                        <a:cs typeface="Times New Roman" pitchFamily="18" charset="0"/>
                      </a:endParaRPr>
                    </a:p>
                  </a:txBody>
                  <a:tcPr marL="68580" marR="68580" marT="0" marB="0"/>
                </a:tc>
                <a:tc>
                  <a:txBody>
                    <a:bodyPr/>
                    <a:lstStyle/>
                    <a:p>
                      <a:pPr marL="228600" indent="-228600" algn="just">
                        <a:lnSpc>
                          <a:spcPct val="150000"/>
                        </a:lnSpc>
                        <a:spcAft>
                          <a:spcPts val="0"/>
                        </a:spcAft>
                        <a:buAutoNum type="arabicPeriod"/>
                      </a:pPr>
                      <a:r>
                        <a:rPr lang="en-GB" sz="1300" dirty="0">
                          <a:effectLst/>
                          <a:latin typeface="Times New Roman" pitchFamily="18" charset="0"/>
                          <a:ea typeface="Times New Roman"/>
                          <a:cs typeface="Times New Roman" pitchFamily="18" charset="0"/>
                        </a:rPr>
                        <a:t>The edge detection and segmentation algorithms used here are not very efficient when compared to neural networks. </a:t>
                      </a:r>
                    </a:p>
                    <a:p>
                      <a:pPr marL="228600" indent="-228600" algn="just">
                        <a:lnSpc>
                          <a:spcPct val="150000"/>
                        </a:lnSpc>
                        <a:spcAft>
                          <a:spcPts val="0"/>
                        </a:spcAft>
                        <a:buAutoNum type="arabicPeriod"/>
                      </a:pPr>
                      <a:r>
                        <a:rPr lang="en-GB" sz="1300" dirty="0">
                          <a:effectLst/>
                          <a:latin typeface="Times New Roman" pitchFamily="18" charset="0"/>
                          <a:ea typeface="Times New Roman"/>
                          <a:cs typeface="Times New Roman" pitchFamily="18" charset="0"/>
                        </a:rPr>
                        <a:t>The dataset</a:t>
                      </a:r>
                      <a:r>
                        <a:rPr lang="en-GB" sz="1300" baseline="0" dirty="0">
                          <a:effectLst/>
                          <a:latin typeface="Times New Roman" pitchFamily="18" charset="0"/>
                          <a:ea typeface="Times New Roman"/>
                          <a:cs typeface="Times New Roman" pitchFamily="18" charset="0"/>
                        </a:rPr>
                        <a:t> is </a:t>
                      </a:r>
                      <a:r>
                        <a:rPr lang="en-GB" sz="1300" dirty="0">
                          <a:effectLst/>
                          <a:latin typeface="Times New Roman" pitchFamily="18" charset="0"/>
                          <a:ea typeface="Times New Roman"/>
                          <a:cs typeface="Times New Roman" pitchFamily="18" charset="0"/>
                        </a:rPr>
                        <a:t>very small .</a:t>
                      </a:r>
                    </a:p>
                    <a:p>
                      <a:pPr marL="228600" indent="-228600" algn="just">
                        <a:lnSpc>
                          <a:spcPct val="150000"/>
                        </a:lnSpc>
                        <a:spcAft>
                          <a:spcPts val="0"/>
                        </a:spcAft>
                        <a:buAutoNum type="arabicPeriod"/>
                      </a:pPr>
                      <a:r>
                        <a:rPr lang="en-GB" sz="1300" dirty="0">
                          <a:effectLst/>
                          <a:latin typeface="Times New Roman" pitchFamily="18" charset="0"/>
                          <a:ea typeface="Times New Roman"/>
                          <a:cs typeface="Times New Roman" pitchFamily="18" charset="0"/>
                        </a:rPr>
                        <a:t>The histogram matching method is not very reliable and can give false output at times.</a:t>
                      </a:r>
                    </a:p>
                    <a:p>
                      <a:pPr marL="0" indent="0" algn="just">
                        <a:lnSpc>
                          <a:spcPct val="150000"/>
                        </a:lnSpc>
                        <a:spcAft>
                          <a:spcPts val="0"/>
                        </a:spcAft>
                        <a:buNone/>
                      </a:pPr>
                      <a:endParaRPr lang="en-IN" sz="13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1"/>
                  </a:ext>
                </a:extLst>
              </a:tr>
              <a:tr h="2756815">
                <a:tc>
                  <a:txBody>
                    <a:bodyPr/>
                    <a:lstStyle/>
                    <a:p>
                      <a:pPr>
                        <a:spcAft>
                          <a:spcPts val="0"/>
                        </a:spcAft>
                      </a:pPr>
                      <a:r>
                        <a:rPr lang="en-GB" sz="1300" b="1" dirty="0">
                          <a:effectLst/>
                          <a:latin typeface="Times New Roman" pitchFamily="18" charset="0"/>
                          <a:ea typeface="Times New Roman"/>
                          <a:cs typeface="Times New Roman" pitchFamily="18" charset="0"/>
                        </a:rPr>
                        <a:t>5.</a:t>
                      </a:r>
                      <a:endParaRPr lang="en-IN" sz="13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300" dirty="0" err="1">
                          <a:effectLst/>
                          <a:latin typeface="Times New Roman" pitchFamily="18" charset="0"/>
                          <a:ea typeface="Times New Roman"/>
                          <a:cs typeface="Times New Roman" pitchFamily="18" charset="0"/>
                        </a:rPr>
                        <a:t>Dnyanada</a:t>
                      </a:r>
                      <a:r>
                        <a:rPr lang="en-GB" sz="1300" dirty="0">
                          <a:effectLst/>
                          <a:latin typeface="Times New Roman" pitchFamily="18" charset="0"/>
                          <a:ea typeface="Times New Roman"/>
                          <a:cs typeface="Times New Roman" pitchFamily="18" charset="0"/>
                        </a:rPr>
                        <a:t> R </a:t>
                      </a:r>
                      <a:r>
                        <a:rPr lang="en-GB" sz="1300" dirty="0" err="1">
                          <a:effectLst/>
                          <a:latin typeface="Times New Roman" pitchFamily="18" charset="0"/>
                          <a:ea typeface="Times New Roman"/>
                          <a:cs typeface="Times New Roman" pitchFamily="18" charset="0"/>
                        </a:rPr>
                        <a:t>Jadhav</a:t>
                      </a:r>
                      <a:r>
                        <a:rPr lang="en-GB" sz="1300" dirty="0">
                          <a:effectLst/>
                          <a:latin typeface="Times New Roman" pitchFamily="18" charset="0"/>
                          <a:ea typeface="Times New Roman"/>
                          <a:cs typeface="Times New Roman" pitchFamily="18" charset="0"/>
                        </a:rPr>
                        <a:t>, L. M. R. J Lobo,</a:t>
                      </a:r>
                      <a:endParaRPr lang="en-IN" sz="1300" dirty="0">
                        <a:effectLst/>
                        <a:latin typeface="Times New Roman" pitchFamily="18" charset="0"/>
                        <a:ea typeface="Times New Roman"/>
                        <a:cs typeface="Times New Roman" pitchFamily="18" charset="0"/>
                      </a:endParaRPr>
                    </a:p>
                    <a:p>
                      <a:pPr algn="just">
                        <a:lnSpc>
                          <a:spcPct val="150000"/>
                        </a:lnSpc>
                        <a:spcAft>
                          <a:spcPts val="1200"/>
                        </a:spcAft>
                      </a:pPr>
                      <a:r>
                        <a:rPr lang="en-GB" sz="1300" b="1" dirty="0">
                          <a:solidFill>
                            <a:srgbClr val="000000"/>
                          </a:solidFill>
                          <a:effectLst/>
                          <a:latin typeface="Times New Roman" pitchFamily="18" charset="0"/>
                          <a:ea typeface="Times New Roman"/>
                          <a:cs typeface="Times New Roman" pitchFamily="18" charset="0"/>
                        </a:rPr>
                        <a:t>Navigation of PowerPoint Using Hand Gestures.</a:t>
                      </a:r>
                      <a:r>
                        <a:rPr lang="en-GB" sz="1300" dirty="0">
                          <a:effectLst/>
                          <a:latin typeface="Times New Roman" pitchFamily="18" charset="0"/>
                          <a:ea typeface="Times New Roman"/>
                          <a:cs typeface="Times New Roman" pitchFamily="18" charset="0"/>
                        </a:rPr>
                        <a:t> </a:t>
                      </a:r>
                      <a:endParaRPr lang="en-IN" sz="13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300" dirty="0">
                          <a:effectLst/>
                          <a:latin typeface="Times New Roman" pitchFamily="18" charset="0"/>
                          <a:ea typeface="Times New Roman"/>
                          <a:cs typeface="Times New Roman" pitchFamily="18" charset="0"/>
                        </a:rPr>
                        <a:t>The System architecture consists </a:t>
                      </a:r>
                      <a:r>
                        <a:rPr lang="en-GB" sz="1300" baseline="0" dirty="0">
                          <a:effectLst/>
                          <a:latin typeface="Times New Roman" pitchFamily="18" charset="0"/>
                          <a:ea typeface="Times New Roman"/>
                          <a:cs typeface="Times New Roman" pitchFamily="18" charset="0"/>
                        </a:rPr>
                        <a:t> of</a:t>
                      </a:r>
                      <a:endParaRPr lang="en-IN" sz="1300" dirty="0">
                        <a:effectLst/>
                        <a:latin typeface="Times New Roman" pitchFamily="18" charset="0"/>
                        <a:ea typeface="Times New Roman"/>
                        <a:cs typeface="Times New Roman" pitchFamily="18" charset="0"/>
                      </a:endParaRPr>
                    </a:p>
                    <a:p>
                      <a:pPr algn="just">
                        <a:lnSpc>
                          <a:spcPct val="150000"/>
                        </a:lnSpc>
                        <a:spcAft>
                          <a:spcPts val="0"/>
                        </a:spcAft>
                      </a:pPr>
                      <a:r>
                        <a:rPr lang="en-GB" sz="1300" dirty="0">
                          <a:effectLst/>
                          <a:latin typeface="Times New Roman" pitchFamily="18" charset="0"/>
                          <a:ea typeface="Times New Roman"/>
                          <a:cs typeface="Times New Roman" pitchFamily="18" charset="0"/>
                        </a:rPr>
                        <a:t>1.Image acquisition</a:t>
                      </a:r>
                      <a:endParaRPr lang="en-IN" sz="1300" dirty="0">
                        <a:effectLst/>
                        <a:latin typeface="Times New Roman" pitchFamily="18" charset="0"/>
                        <a:ea typeface="Times New Roman"/>
                        <a:cs typeface="Times New Roman" pitchFamily="18" charset="0"/>
                      </a:endParaRPr>
                    </a:p>
                    <a:p>
                      <a:pPr algn="just">
                        <a:lnSpc>
                          <a:spcPct val="150000"/>
                        </a:lnSpc>
                        <a:spcAft>
                          <a:spcPts val="0"/>
                        </a:spcAft>
                      </a:pPr>
                      <a:r>
                        <a:rPr lang="en-GB" sz="1300" dirty="0">
                          <a:effectLst/>
                          <a:latin typeface="Times New Roman" pitchFamily="18" charset="0"/>
                          <a:ea typeface="Times New Roman"/>
                          <a:cs typeface="Times New Roman" pitchFamily="18" charset="0"/>
                        </a:rPr>
                        <a:t>2.Segmentation of hand region.</a:t>
                      </a:r>
                      <a:endParaRPr lang="en-IN" sz="1300" dirty="0">
                        <a:effectLst/>
                        <a:latin typeface="Times New Roman" pitchFamily="18" charset="0"/>
                        <a:ea typeface="Times New Roman"/>
                        <a:cs typeface="Times New Roman" pitchFamily="18" charset="0"/>
                      </a:endParaRPr>
                    </a:p>
                    <a:p>
                      <a:pPr algn="just">
                        <a:lnSpc>
                          <a:spcPct val="150000"/>
                        </a:lnSpc>
                        <a:spcAft>
                          <a:spcPts val="0"/>
                        </a:spcAft>
                      </a:pPr>
                      <a:r>
                        <a:rPr lang="en-GB" sz="1300" dirty="0">
                          <a:effectLst/>
                          <a:latin typeface="Times New Roman" pitchFamily="18" charset="0"/>
                          <a:ea typeface="Times New Roman"/>
                          <a:cs typeface="Times New Roman" pitchFamily="18" charset="0"/>
                        </a:rPr>
                        <a:t>3.Distance transform method for gesture recognition. </a:t>
                      </a:r>
                      <a:endParaRPr lang="en-IN" sz="13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300" dirty="0">
                          <a:effectLst/>
                          <a:latin typeface="Times New Roman" pitchFamily="18" charset="0"/>
                          <a:ea typeface="Times New Roman"/>
                          <a:cs typeface="Times New Roman" pitchFamily="18" charset="0"/>
                        </a:rPr>
                        <a:t>1.Distance transform method is better in performance than circular profiling method.</a:t>
                      </a:r>
                      <a:endParaRPr lang="en-IN" sz="1300" dirty="0">
                        <a:effectLst/>
                        <a:latin typeface="Times New Roman" pitchFamily="18" charset="0"/>
                        <a:ea typeface="Times New Roman"/>
                        <a:cs typeface="Times New Roman" pitchFamily="18" charset="0"/>
                      </a:endParaRPr>
                    </a:p>
                    <a:p>
                      <a:pPr algn="just">
                        <a:lnSpc>
                          <a:spcPct val="150000"/>
                        </a:lnSpc>
                        <a:spcAft>
                          <a:spcPts val="0"/>
                        </a:spcAft>
                      </a:pPr>
                      <a:r>
                        <a:rPr lang="en-GB" sz="1300" dirty="0">
                          <a:effectLst/>
                          <a:latin typeface="Times New Roman" pitchFamily="18" charset="0"/>
                          <a:ea typeface="Times New Roman"/>
                          <a:cs typeface="Times New Roman" pitchFamily="18" charset="0"/>
                        </a:rPr>
                        <a:t>2.The presented gesture recognition system recognizes both static and dynamic gestures.  </a:t>
                      </a:r>
                      <a:endParaRPr lang="en-IN" sz="13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300" dirty="0">
                          <a:effectLst/>
                          <a:latin typeface="Times New Roman" pitchFamily="18" charset="0"/>
                          <a:ea typeface="Times New Roman"/>
                          <a:cs typeface="Times New Roman" pitchFamily="18" charset="0"/>
                        </a:rPr>
                        <a:t>The limitations are:</a:t>
                      </a:r>
                      <a:endParaRPr lang="en-IN" sz="1300" dirty="0">
                        <a:effectLst/>
                        <a:latin typeface="Times New Roman" pitchFamily="18" charset="0"/>
                        <a:ea typeface="Times New Roman"/>
                        <a:cs typeface="Times New Roman" pitchFamily="18" charset="0"/>
                      </a:endParaRPr>
                    </a:p>
                    <a:p>
                      <a:pPr algn="just">
                        <a:lnSpc>
                          <a:spcPct val="150000"/>
                        </a:lnSpc>
                        <a:spcAft>
                          <a:spcPts val="0"/>
                        </a:spcAft>
                      </a:pPr>
                      <a:r>
                        <a:rPr lang="en-GB" sz="1300" dirty="0">
                          <a:effectLst/>
                          <a:latin typeface="Times New Roman" pitchFamily="18" charset="0"/>
                          <a:ea typeface="Times New Roman"/>
                          <a:cs typeface="Times New Roman" pitchFamily="18" charset="0"/>
                        </a:rPr>
                        <a:t>1.The number of gestures that are recognized are less.</a:t>
                      </a:r>
                      <a:endParaRPr lang="en-IN" sz="1300" dirty="0">
                        <a:effectLst/>
                        <a:latin typeface="Times New Roman" pitchFamily="18" charset="0"/>
                        <a:ea typeface="Times New Roman"/>
                        <a:cs typeface="Times New Roman" pitchFamily="18" charset="0"/>
                      </a:endParaRPr>
                    </a:p>
                    <a:p>
                      <a:pPr algn="just">
                        <a:lnSpc>
                          <a:spcPct val="150000"/>
                        </a:lnSpc>
                        <a:spcAft>
                          <a:spcPts val="0"/>
                        </a:spcAft>
                      </a:pPr>
                      <a:r>
                        <a:rPr lang="en-GB" sz="1300" dirty="0">
                          <a:effectLst/>
                          <a:latin typeface="Times New Roman" pitchFamily="18" charset="0"/>
                          <a:ea typeface="Times New Roman"/>
                          <a:cs typeface="Times New Roman" pitchFamily="18" charset="0"/>
                        </a:rPr>
                        <a:t>2.The gestures where not used to control any applications.</a:t>
                      </a:r>
                      <a:endParaRPr lang="en-IN" sz="13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3658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E0C05-173E-4D38-93DE-96B25A8F029D}"/>
              </a:ext>
            </a:extLst>
          </p:cNvPr>
          <p:cNvSpPr>
            <a:spLocks noGrp="1"/>
          </p:cNvSpPr>
          <p:nvPr>
            <p:ph type="title"/>
          </p:nvPr>
        </p:nvSpPr>
        <p:spPr>
          <a:xfrm>
            <a:off x="2209800" y="199167"/>
            <a:ext cx="4343400" cy="593352"/>
          </a:xfrm>
        </p:spPr>
        <p:txBody>
          <a:bodyPr>
            <a:normAutofit fontScale="90000"/>
          </a:bodyPr>
          <a:lstStyle/>
          <a:p>
            <a:r>
              <a:rPr lang="en-IN" dirty="0"/>
              <a:t>System design</a:t>
            </a:r>
          </a:p>
        </p:txBody>
      </p:sp>
      <p:sp>
        <p:nvSpPr>
          <p:cNvPr id="3" name="Content Placeholder 2">
            <a:extLst>
              <a:ext uri="{FF2B5EF4-FFF2-40B4-BE49-F238E27FC236}">
                <a16:creationId xmlns:a16="http://schemas.microsoft.com/office/drawing/2014/main" id="{C617345A-EC18-468B-AB40-F267C810BF07}"/>
              </a:ext>
            </a:extLst>
          </p:cNvPr>
          <p:cNvSpPr>
            <a:spLocks noGrp="1"/>
          </p:cNvSpPr>
          <p:nvPr>
            <p:ph idx="1"/>
          </p:nvPr>
        </p:nvSpPr>
        <p:spPr>
          <a:xfrm>
            <a:off x="228600" y="596666"/>
            <a:ext cx="8305800" cy="5924596"/>
          </a:xfrm>
        </p:spPr>
        <p:txBody>
          <a:bodyPr>
            <a:normAutofit fontScale="70000" lnSpcReduction="20000"/>
          </a:bodyPr>
          <a:lstStyle/>
          <a:p>
            <a:pPr marL="457200" indent="-457200">
              <a:buAutoNum type="arabicPeriod"/>
            </a:pPr>
            <a:endParaRPr lang="en-IN" dirty="0">
              <a:latin typeface="Times New Roman" panose="02020603050405020304" pitchFamily="18" charset="0"/>
              <a:cs typeface="Times New Roman" panose="02020603050405020304" pitchFamily="18" charset="0"/>
            </a:endParaRPr>
          </a:p>
          <a:p>
            <a:pPr marL="457200" indent="-457200">
              <a:buAutoNum type="arabicPeriod"/>
            </a:pPr>
            <a:r>
              <a:rPr lang="en-IN" dirty="0">
                <a:latin typeface="Times New Roman" panose="02020603050405020304" pitchFamily="18" charset="0"/>
                <a:cs typeface="Times New Roman" panose="02020603050405020304" pitchFamily="18" charset="0"/>
              </a:rPr>
              <a:t>Architectural Design</a:t>
            </a:r>
          </a:p>
          <a:p>
            <a:endParaRPr lang="en-IN" dirty="0"/>
          </a:p>
          <a:p>
            <a:r>
              <a:rPr lang="en-IN" dirty="0"/>
              <a:t>   </a:t>
            </a:r>
          </a:p>
          <a:p>
            <a:endParaRPr lang="en-IN" dirty="0"/>
          </a:p>
          <a:p>
            <a:endParaRPr lang="en-IN" dirty="0"/>
          </a:p>
          <a:p>
            <a:endParaRPr lang="en-IN" dirty="0"/>
          </a:p>
          <a:p>
            <a:endParaRPr lang="en-IN" dirty="0"/>
          </a:p>
          <a:p>
            <a:endParaRPr lang="en-IN" dirty="0"/>
          </a:p>
          <a:p>
            <a:endParaRPr lang="en-IN" dirty="0"/>
          </a:p>
          <a:p>
            <a:endParaRPr lang="en-IN" dirty="0"/>
          </a:p>
          <a:p>
            <a:pPr algn="just"/>
            <a:endParaRPr lang="en-IN" sz="1900" b="0" dirty="0">
              <a:latin typeface="Times New Roman" panose="02020603050405020304" pitchFamily="18" charset="0"/>
              <a:cs typeface="Times New Roman" panose="02020603050405020304" pitchFamily="18" charset="0"/>
            </a:endParaRPr>
          </a:p>
          <a:p>
            <a:pPr algn="just"/>
            <a:endParaRPr lang="en-IN" sz="1900" b="0" dirty="0">
              <a:latin typeface="Times New Roman" panose="02020603050405020304" pitchFamily="18" charset="0"/>
              <a:cs typeface="Times New Roman" panose="02020603050405020304" pitchFamily="18" charset="0"/>
            </a:endParaRPr>
          </a:p>
          <a:p>
            <a:pPr marL="342900" indent="-342900" algn="just">
              <a:lnSpc>
                <a:spcPct val="120000"/>
              </a:lnSpc>
              <a:buFont typeface="Arial" panose="020B0604020202020204" pitchFamily="34" charset="0"/>
              <a:buChar char="•"/>
            </a:pPr>
            <a:endParaRPr lang="en-IN" sz="1900" b="0" dirty="0">
              <a:latin typeface="Times New Roman" panose="02020603050405020304" pitchFamily="18" charset="0"/>
              <a:cs typeface="Times New Roman" panose="02020603050405020304" pitchFamily="18" charset="0"/>
            </a:endParaRPr>
          </a:p>
          <a:p>
            <a:pPr marL="342900" indent="-342900" algn="just">
              <a:lnSpc>
                <a:spcPct val="120000"/>
              </a:lnSpc>
              <a:buFont typeface="Arial" panose="020B0604020202020204" pitchFamily="34" charset="0"/>
              <a:buChar char="•"/>
            </a:pPr>
            <a:endParaRPr lang="en-IN" sz="1900" b="0" dirty="0">
              <a:latin typeface="Times New Roman" panose="02020603050405020304" pitchFamily="18" charset="0"/>
              <a:cs typeface="Times New Roman" panose="02020603050405020304" pitchFamily="18" charset="0"/>
            </a:endParaRPr>
          </a:p>
          <a:p>
            <a:pPr marL="342900" indent="-342900" algn="just">
              <a:lnSpc>
                <a:spcPct val="120000"/>
              </a:lnSpc>
              <a:buFont typeface="Arial" panose="020B0604020202020204" pitchFamily="34" charset="0"/>
              <a:buChar char="•"/>
            </a:pPr>
            <a:endParaRPr lang="en-IN" sz="1900" b="0" dirty="0">
              <a:latin typeface="Times New Roman" panose="02020603050405020304" pitchFamily="18" charset="0"/>
              <a:cs typeface="Times New Roman" panose="02020603050405020304" pitchFamily="18" charset="0"/>
            </a:endParaRPr>
          </a:p>
          <a:p>
            <a:pPr marL="342900" indent="-342900" algn="just">
              <a:lnSpc>
                <a:spcPct val="120000"/>
              </a:lnSpc>
              <a:buFont typeface="Arial" panose="020B0604020202020204" pitchFamily="34" charset="0"/>
              <a:buChar char="•"/>
            </a:pPr>
            <a:r>
              <a:rPr lang="en-IN" sz="2300" b="0" dirty="0">
                <a:latin typeface="Times New Roman" pitchFamily="18" charset="0"/>
                <a:cs typeface="Times New Roman" panose="02020603050405020304" pitchFamily="18" charset="0"/>
              </a:rPr>
              <a:t>The main components are </a:t>
            </a:r>
          </a:p>
          <a:p>
            <a:pPr marL="800100" lvl="1" indent="-342900" algn="just">
              <a:lnSpc>
                <a:spcPct val="120000"/>
              </a:lnSpc>
            </a:pPr>
            <a:r>
              <a:rPr lang="en-IN" sz="2300" b="0" dirty="0" err="1">
                <a:latin typeface="Times New Roman" panose="02020603050405020304" pitchFamily="18" charset="0"/>
                <a:cs typeface="Times New Roman" panose="02020603050405020304" pitchFamily="18" charset="0"/>
              </a:rPr>
              <a:t>OpenCV</a:t>
            </a:r>
            <a:r>
              <a:rPr lang="en-IN" sz="2300" b="0" dirty="0">
                <a:latin typeface="Times New Roman" panose="02020603050405020304" pitchFamily="18" charset="0"/>
                <a:cs typeface="Times New Roman" panose="02020603050405020304" pitchFamily="18" charset="0"/>
              </a:rPr>
              <a:t> - to detect the hand gesture </a:t>
            </a:r>
          </a:p>
          <a:p>
            <a:pPr marL="800100" lvl="1" indent="-342900" algn="just">
              <a:lnSpc>
                <a:spcPct val="120000"/>
              </a:lnSpc>
            </a:pPr>
            <a:r>
              <a:rPr lang="en-IN" sz="2300" b="0" dirty="0">
                <a:latin typeface="Times New Roman" panose="02020603050405020304" pitchFamily="18" charset="0"/>
                <a:cs typeface="Times New Roman" panose="02020603050405020304" pitchFamily="18" charset="0"/>
              </a:rPr>
              <a:t>CNN  to train the model.  </a:t>
            </a:r>
            <a:endParaRPr lang="en-IN" sz="2300" dirty="0">
              <a:latin typeface="Times New Roman" pitchFamily="18" charset="0"/>
              <a:cs typeface="Times New Roman" pitchFamily="18" charset="0"/>
            </a:endParaRPr>
          </a:p>
          <a:p>
            <a:endParaRPr lang="en-IN" dirty="0"/>
          </a:p>
        </p:txBody>
      </p:sp>
      <p:sp>
        <p:nvSpPr>
          <p:cNvPr id="4" name="Footer Placeholder 3">
            <a:extLst>
              <a:ext uri="{FF2B5EF4-FFF2-40B4-BE49-F238E27FC236}">
                <a16:creationId xmlns:a16="http://schemas.microsoft.com/office/drawing/2014/main" id="{C0E0C772-1B85-43B6-A629-49D560F8A503}"/>
              </a:ext>
            </a:extLst>
          </p:cNvPr>
          <p:cNvSpPr>
            <a:spLocks noGrp="1"/>
          </p:cNvSpPr>
          <p:nvPr>
            <p:ph type="ftr" sz="quarter" idx="11"/>
          </p:nvPr>
        </p:nvSpPr>
        <p:spPr>
          <a:xfrm>
            <a:off x="145774" y="6492875"/>
            <a:ext cx="3740426" cy="288925"/>
          </a:xfrm>
        </p:spPr>
        <p:txBody>
          <a:bodyPr/>
          <a:lstStyle/>
          <a:p>
            <a:r>
              <a:rPr lang="en-US" dirty="0"/>
              <a:t>Hand Gesture Recognition For Human Computer Interaction</a:t>
            </a:r>
          </a:p>
        </p:txBody>
      </p:sp>
      <p:sp>
        <p:nvSpPr>
          <p:cNvPr id="5" name="Slide Number Placeholder 4">
            <a:extLst>
              <a:ext uri="{FF2B5EF4-FFF2-40B4-BE49-F238E27FC236}">
                <a16:creationId xmlns:a16="http://schemas.microsoft.com/office/drawing/2014/main" id="{94D5244E-7BF9-49FD-A29F-42144D02E657}"/>
              </a:ext>
            </a:extLst>
          </p:cNvPr>
          <p:cNvSpPr>
            <a:spLocks noGrp="1"/>
          </p:cNvSpPr>
          <p:nvPr>
            <p:ph type="sldNum" sz="quarter" idx="12"/>
          </p:nvPr>
        </p:nvSpPr>
        <p:spPr>
          <a:xfrm>
            <a:off x="8680174" y="6310312"/>
            <a:ext cx="1315721" cy="365125"/>
          </a:xfrm>
        </p:spPr>
        <p:txBody>
          <a:bodyPr/>
          <a:lstStyle/>
          <a:p>
            <a:fld id="{720B46DC-49FD-4C93-A4AB-6D5A9677AF67}" type="slidenum">
              <a:rPr lang="en-US" smtClean="0"/>
              <a:t>8</a:t>
            </a:fld>
            <a:endParaRPr lang="en-US" dirty="0"/>
          </a:p>
        </p:txBody>
      </p:sp>
      <p:pic>
        <p:nvPicPr>
          <p:cNvPr id="8" name="Picture 7">
            <a:extLst>
              <a:ext uri="{FF2B5EF4-FFF2-40B4-BE49-F238E27FC236}">
                <a16:creationId xmlns:a16="http://schemas.microsoft.com/office/drawing/2014/main" id="{B7D4AC8B-6114-44C0-B97F-DA5FD2D2F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295399"/>
            <a:ext cx="7086600" cy="3644367"/>
          </a:xfrm>
          <a:prstGeom prst="rect">
            <a:avLst/>
          </a:prstGeom>
        </p:spPr>
      </p:pic>
      <p:pic>
        <p:nvPicPr>
          <p:cNvPr id="9" name="Picture 8">
            <a:extLst>
              <a:ext uri="{FF2B5EF4-FFF2-40B4-BE49-F238E27FC236}">
                <a16:creationId xmlns:a16="http://schemas.microsoft.com/office/drawing/2014/main" id="{AA7D2010-DC2D-4AC5-B83D-8AA778F9245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5774" y="60336"/>
            <a:ext cx="921026" cy="756920"/>
          </a:xfrm>
          <a:prstGeom prst="rect">
            <a:avLst/>
          </a:prstGeom>
        </p:spPr>
      </p:pic>
    </p:spTree>
    <p:extLst>
      <p:ext uri="{BB962C8B-B14F-4D97-AF65-F5344CB8AC3E}">
        <p14:creationId xmlns:p14="http://schemas.microsoft.com/office/powerpoint/2010/main" val="1158482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1A4E07-804C-439C-B9B3-CD8DEC0866F1}"/>
              </a:ext>
            </a:extLst>
          </p:cNvPr>
          <p:cNvSpPr>
            <a:spLocks noGrp="1"/>
          </p:cNvSpPr>
          <p:nvPr>
            <p:ph type="ftr" sz="quarter" idx="11"/>
          </p:nvPr>
        </p:nvSpPr>
        <p:spPr>
          <a:xfrm>
            <a:off x="457200" y="6492875"/>
            <a:ext cx="4572000" cy="283845"/>
          </a:xfrm>
        </p:spPr>
        <p:txBody>
          <a:bodyPr/>
          <a:lstStyle/>
          <a:p>
            <a:r>
              <a:rPr lang="en-US"/>
              <a:t>Hand Gesture Recognition For Human Computer Interaction</a:t>
            </a:r>
          </a:p>
        </p:txBody>
      </p:sp>
      <p:sp>
        <p:nvSpPr>
          <p:cNvPr id="3" name="Slide Number Placeholder 2">
            <a:extLst>
              <a:ext uri="{FF2B5EF4-FFF2-40B4-BE49-F238E27FC236}">
                <a16:creationId xmlns:a16="http://schemas.microsoft.com/office/drawing/2014/main" id="{3E4F64E6-E4DE-497E-940E-11088D3A81F4}"/>
              </a:ext>
            </a:extLst>
          </p:cNvPr>
          <p:cNvSpPr>
            <a:spLocks noGrp="1"/>
          </p:cNvSpPr>
          <p:nvPr>
            <p:ph type="sldNum" sz="quarter" idx="12"/>
          </p:nvPr>
        </p:nvSpPr>
        <p:spPr>
          <a:xfrm>
            <a:off x="8686800" y="6306115"/>
            <a:ext cx="1315721" cy="365125"/>
          </a:xfrm>
        </p:spPr>
        <p:txBody>
          <a:bodyPr/>
          <a:lstStyle/>
          <a:p>
            <a:fld id="{720B46DC-49FD-4C93-A4AB-6D5A9677AF67}" type="slidenum">
              <a:rPr lang="en-US" smtClean="0"/>
              <a:t>9</a:t>
            </a:fld>
            <a:endParaRPr lang="en-US" dirty="0"/>
          </a:p>
        </p:txBody>
      </p:sp>
      <p:sp>
        <p:nvSpPr>
          <p:cNvPr id="5" name="TextBox 4">
            <a:extLst>
              <a:ext uri="{FF2B5EF4-FFF2-40B4-BE49-F238E27FC236}">
                <a16:creationId xmlns:a16="http://schemas.microsoft.com/office/drawing/2014/main" id="{DCAC706E-09FC-440F-9448-D9A4D5CF3A75}"/>
              </a:ext>
            </a:extLst>
          </p:cNvPr>
          <p:cNvSpPr txBox="1"/>
          <p:nvPr/>
        </p:nvSpPr>
        <p:spPr>
          <a:xfrm>
            <a:off x="1371600" y="272296"/>
            <a:ext cx="4876800" cy="353943"/>
          </a:xfrm>
          <a:prstGeom prst="rect">
            <a:avLst/>
          </a:prstGeom>
          <a:noFill/>
        </p:spPr>
        <p:txBody>
          <a:bodyPr wrap="square" rtlCol="0">
            <a:spAutoFit/>
          </a:bodyPr>
          <a:lstStyle/>
          <a:p>
            <a:r>
              <a:rPr lang="en-IN" sz="1700" b="1" dirty="0">
                <a:latin typeface="Times New Roman" panose="02020603050405020304" pitchFamily="18" charset="0"/>
                <a:cs typeface="Times New Roman" panose="02020603050405020304" pitchFamily="18" charset="0"/>
              </a:rPr>
              <a:t>2. Data Flow Diagram (DFD)</a:t>
            </a:r>
          </a:p>
        </p:txBody>
      </p:sp>
      <p:pic>
        <p:nvPicPr>
          <p:cNvPr id="9" name="Picture 8">
            <a:extLst>
              <a:ext uri="{FF2B5EF4-FFF2-40B4-BE49-F238E27FC236}">
                <a16:creationId xmlns:a16="http://schemas.microsoft.com/office/drawing/2014/main" id="{4F3C2003-3EA7-49DE-A043-37318418665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5774" y="60336"/>
            <a:ext cx="1073426" cy="777864"/>
          </a:xfrm>
          <a:prstGeom prst="rect">
            <a:avLst/>
          </a:prstGeom>
        </p:spPr>
      </p:pic>
      <p:sp>
        <p:nvSpPr>
          <p:cNvPr id="13" name="TextBox 12"/>
          <p:cNvSpPr txBox="1"/>
          <p:nvPr/>
        </p:nvSpPr>
        <p:spPr>
          <a:xfrm>
            <a:off x="145774" y="990600"/>
            <a:ext cx="8693426" cy="4939814"/>
          </a:xfrm>
          <a:prstGeom prst="rect">
            <a:avLst/>
          </a:prstGeom>
          <a:noFill/>
        </p:spPr>
        <p:txBody>
          <a:bodyPr wrap="square" rtlCol="0">
            <a:spAutoFit/>
          </a:bodyPr>
          <a:lstStyle/>
          <a:p>
            <a:endParaRPr lang="en-US" dirty="0"/>
          </a:p>
          <a:p>
            <a:endParaRPr lang="en-US" dirty="0"/>
          </a:p>
          <a:p>
            <a:endParaRPr lang="en-US" dirty="0"/>
          </a:p>
          <a:p>
            <a:endParaRPr lang="en-US" dirty="0"/>
          </a:p>
          <a:p>
            <a:r>
              <a:rPr lang="en-US" dirty="0"/>
              <a:t>			            </a:t>
            </a:r>
            <a:r>
              <a:rPr lang="en-US" b="1" dirty="0">
                <a:latin typeface="Times New Roman" charset="0"/>
                <a:ea typeface="Times New Roman" charset="0"/>
                <a:cs typeface="Times New Roman" charset="0"/>
              </a:rPr>
              <a:t>Level 0 DFD</a:t>
            </a:r>
          </a:p>
          <a:p>
            <a:pPr marL="285750" indent="-285750" algn="just">
              <a:lnSpc>
                <a:spcPct val="150000"/>
              </a:lnSpc>
              <a:buFont typeface="Arial" charset="0"/>
              <a:buChar char="•"/>
            </a:pPr>
            <a:r>
              <a:rPr lang="en-US" sz="1600" dirty="0">
                <a:latin typeface="Times New Roman" charset="0"/>
                <a:ea typeface="Times New Roman" charset="0"/>
                <a:cs typeface="Times New Roman" charset="0"/>
              </a:rPr>
              <a:t>The DFD shows the system used – Hand Gesture Recognition System, the input – Hand movement and the output – Action performed.</a:t>
            </a:r>
          </a:p>
          <a:p>
            <a:pPr marL="285750" indent="-285750">
              <a:buFont typeface="Arial" charset="0"/>
              <a:buChar char="•"/>
            </a:pPr>
            <a:endParaRPr lang="en-US" dirty="0">
              <a:latin typeface="Times New Roman" charset="0"/>
              <a:ea typeface="Times New Roman" charset="0"/>
              <a:cs typeface="Times New Roman" charset="0"/>
            </a:endParaRPr>
          </a:p>
          <a:p>
            <a:pPr marL="285750" indent="-285750">
              <a:buFont typeface="Arial" charset="0"/>
              <a:buChar char="•"/>
            </a:pPr>
            <a:endParaRPr lang="en-US" dirty="0">
              <a:latin typeface="Times New Roman" charset="0"/>
              <a:ea typeface="Times New Roman" charset="0"/>
              <a:cs typeface="Times New Roman" charset="0"/>
            </a:endParaRPr>
          </a:p>
          <a:p>
            <a:pPr marL="285750" indent="-285750">
              <a:buFont typeface="Arial" charset="0"/>
              <a:buChar char="•"/>
            </a:pPr>
            <a:endParaRPr lang="en-US" dirty="0">
              <a:latin typeface="Times New Roman" charset="0"/>
              <a:ea typeface="Times New Roman" charset="0"/>
              <a:cs typeface="Times New Roman" charset="0"/>
            </a:endParaRPr>
          </a:p>
          <a:p>
            <a:pPr marL="285750" indent="-285750">
              <a:buFont typeface="Arial" charset="0"/>
              <a:buChar char="•"/>
            </a:pPr>
            <a:endParaRPr lang="en-US" dirty="0">
              <a:latin typeface="Times New Roman" charset="0"/>
              <a:ea typeface="Times New Roman" charset="0"/>
              <a:cs typeface="Times New Roman" charset="0"/>
            </a:endParaRPr>
          </a:p>
          <a:p>
            <a:r>
              <a:rPr lang="en-US" dirty="0"/>
              <a:t>				</a:t>
            </a:r>
          </a:p>
          <a:p>
            <a:pPr algn="ctr">
              <a:lnSpc>
                <a:spcPct val="150000"/>
              </a:lnSpc>
            </a:pPr>
            <a:r>
              <a:rPr lang="en-US" b="1" dirty="0">
                <a:latin typeface="Times New Roman" charset="0"/>
                <a:ea typeface="Times New Roman" charset="0"/>
                <a:cs typeface="Times New Roman" charset="0"/>
              </a:rPr>
              <a:t>Level 1 DFD</a:t>
            </a:r>
          </a:p>
          <a:p>
            <a:pPr marL="285750" indent="-285750">
              <a:lnSpc>
                <a:spcPct val="150000"/>
              </a:lnSpc>
              <a:buFont typeface="Arial" charset="0"/>
              <a:buChar char="•"/>
            </a:pPr>
            <a:r>
              <a:rPr lang="en-GB" sz="1600" dirty="0">
                <a:latin typeface="Times New Roman" charset="0"/>
                <a:ea typeface="Times New Roman" charset="0"/>
                <a:cs typeface="Times New Roman" charset="0"/>
              </a:rPr>
              <a:t>There are three main modules in our system – Capture Gesture, Predict Gesture and the Human Computer interaction.</a:t>
            </a:r>
            <a:r>
              <a:rPr lang="en-US" sz="1600" b="1" dirty="0">
                <a:latin typeface="Times New Roman" charset="0"/>
                <a:ea typeface="Times New Roman" charset="0"/>
                <a:cs typeface="Times New Roman" charset="0"/>
              </a:rPr>
              <a:t>.</a:t>
            </a:r>
            <a:endParaRPr lang="en-US" sz="2000" dirty="0"/>
          </a:p>
        </p:txBody>
      </p:sp>
      <p:pic>
        <p:nvPicPr>
          <p:cNvPr id="14" name="Picture 13"/>
          <p:cNvPicPr>
            <a:picLocks noChangeAspect="1"/>
          </p:cNvPicPr>
          <p:nvPr/>
        </p:nvPicPr>
        <p:blipFill>
          <a:blip r:embed="rId3"/>
          <a:stretch>
            <a:fillRect/>
          </a:stretch>
        </p:blipFill>
        <p:spPr>
          <a:xfrm>
            <a:off x="914400" y="990599"/>
            <a:ext cx="6861314" cy="1038229"/>
          </a:xfrm>
          <a:prstGeom prst="rect">
            <a:avLst/>
          </a:prstGeom>
        </p:spPr>
      </p:pic>
      <p:pic>
        <p:nvPicPr>
          <p:cNvPr id="15" name="Picture 14"/>
          <p:cNvPicPr>
            <a:picLocks noChangeAspect="1"/>
          </p:cNvPicPr>
          <p:nvPr/>
        </p:nvPicPr>
        <p:blipFill>
          <a:blip r:embed="rId4"/>
          <a:stretch>
            <a:fillRect/>
          </a:stretch>
        </p:blipFill>
        <p:spPr>
          <a:xfrm>
            <a:off x="138950" y="3352800"/>
            <a:ext cx="8700250" cy="1066799"/>
          </a:xfrm>
          <a:prstGeom prst="rect">
            <a:avLst/>
          </a:prstGeom>
        </p:spPr>
      </p:pic>
    </p:spTree>
    <p:extLst>
      <p:ext uri="{BB962C8B-B14F-4D97-AF65-F5344CB8AC3E}">
        <p14:creationId xmlns:p14="http://schemas.microsoft.com/office/powerpoint/2010/main" val="2244928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2681</TotalTime>
  <Words>2511</Words>
  <Application>Microsoft Office PowerPoint</Application>
  <PresentationFormat>On-screen Show (4:3)</PresentationFormat>
  <Paragraphs>346</Paragraphs>
  <Slides>19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Arial Black</vt:lpstr>
      <vt:lpstr>Calibri</vt:lpstr>
      <vt:lpstr>Times New Roman</vt:lpstr>
      <vt:lpstr>Wingdings</vt:lpstr>
      <vt:lpstr>Essential</vt:lpstr>
      <vt:lpstr>PowerPoint Presentation</vt:lpstr>
      <vt:lpstr>abstract</vt:lpstr>
      <vt:lpstr>introduction</vt:lpstr>
      <vt:lpstr>OBJECTIVE</vt:lpstr>
      <vt:lpstr>SYSTEM REQUIREMENTS SPECIFICATION </vt:lpstr>
      <vt:lpstr>LITERATURE SURVEY</vt:lpstr>
      <vt:lpstr>PowerPoint Presentation</vt:lpstr>
      <vt:lpstr>System design</vt:lpstr>
      <vt:lpstr>PowerPoint Presentation</vt:lpstr>
      <vt:lpstr>PowerPoint Presentation</vt:lpstr>
      <vt:lpstr>     IMPLEMENTATION</vt:lpstr>
      <vt:lpstr>     IMPLEMENTATION</vt:lpstr>
      <vt:lpstr>     IMPLEMENTATION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Lenovo</dc:creator>
  <cp:lastModifiedBy>Meghana Marathi</cp:lastModifiedBy>
  <cp:revision>256</cp:revision>
  <dcterms:created xsi:type="dcterms:W3CDTF">2018-02-17T15:35:37Z</dcterms:created>
  <dcterms:modified xsi:type="dcterms:W3CDTF">2019-06-13T17:23:15Z</dcterms:modified>
</cp:coreProperties>
</file>